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6" r:id="rId13"/>
    <p:sldId id="267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126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A690-B1CE-497E-B930-5304B609F56B}" type="datetimeFigureOut">
              <a:rPr lang="cs-CZ" smtClean="0"/>
              <a:t>10.02.2022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67812-8F04-465E-A81D-AF91BA8551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6870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A690-B1CE-497E-B930-5304B609F56B}" type="datetimeFigureOut">
              <a:rPr lang="cs-CZ" smtClean="0"/>
              <a:t>10.02.2022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67812-8F04-465E-A81D-AF91BA8551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59188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A690-B1CE-497E-B930-5304B609F56B}" type="datetimeFigureOut">
              <a:rPr lang="cs-CZ" smtClean="0"/>
              <a:t>10.02.2022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67812-8F04-465E-A81D-AF91BA8551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2324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A690-B1CE-497E-B930-5304B609F56B}" type="datetimeFigureOut">
              <a:rPr lang="cs-CZ" smtClean="0"/>
              <a:t>10.02.2022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67812-8F04-465E-A81D-AF91BA8551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37509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A690-B1CE-497E-B930-5304B609F56B}" type="datetimeFigureOut">
              <a:rPr lang="cs-CZ" smtClean="0"/>
              <a:t>10.02.2022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67812-8F04-465E-A81D-AF91BA8551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13763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A690-B1CE-497E-B930-5304B609F56B}" type="datetimeFigureOut">
              <a:rPr lang="cs-CZ" smtClean="0"/>
              <a:t>10.02.2022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67812-8F04-465E-A81D-AF91BA8551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41563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A690-B1CE-497E-B930-5304B609F56B}" type="datetimeFigureOut">
              <a:rPr lang="cs-CZ" smtClean="0"/>
              <a:t>10.02.2022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67812-8F04-465E-A81D-AF91BA8551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34606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A690-B1CE-497E-B930-5304B609F56B}" type="datetimeFigureOut">
              <a:rPr lang="cs-CZ" smtClean="0"/>
              <a:t>10.02.2022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67812-8F04-465E-A81D-AF91BA8551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53443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A690-B1CE-497E-B930-5304B609F56B}" type="datetimeFigureOut">
              <a:rPr lang="cs-CZ" smtClean="0"/>
              <a:t>10.02.2022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67812-8F04-465E-A81D-AF91BA8551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49781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A690-B1CE-497E-B930-5304B609F56B}" type="datetimeFigureOut">
              <a:rPr lang="cs-CZ" smtClean="0"/>
              <a:t>10.02.2022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67812-8F04-465E-A81D-AF91BA8551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61308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A690-B1CE-497E-B930-5304B609F56B}" type="datetimeFigureOut">
              <a:rPr lang="cs-CZ" smtClean="0"/>
              <a:t>10.02.2022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67812-8F04-465E-A81D-AF91BA8551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36846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F2A690-B1CE-497E-B930-5304B609F56B}" type="datetimeFigureOut">
              <a:rPr lang="cs-CZ" smtClean="0"/>
              <a:t>10.02.2022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E67812-8F04-465E-A81D-AF91BA8551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06429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9.mp4"/><Relationship Id="rId1" Type="http://schemas.microsoft.com/office/2007/relationships/media" Target="../media/media9.mp4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0.mp4"/><Relationship Id="rId1" Type="http://schemas.microsoft.com/office/2007/relationships/media" Target="../media/media10.mp4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1.mp4"/><Relationship Id="rId1" Type="http://schemas.microsoft.com/office/2007/relationships/media" Target="../media/media11.mp4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2.mp4"/><Relationship Id="rId1" Type="http://schemas.microsoft.com/office/2007/relationships/media" Target="../media/media12.mp4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3.mp4"/><Relationship Id="rId1" Type="http://schemas.microsoft.com/office/2007/relationships/media" Target="../media/media13.mp4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4.mp4"/><Relationship Id="rId1" Type="http://schemas.microsoft.com/office/2007/relationships/media" Target="../media/media14.mp4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5.mp4"/><Relationship Id="rId1" Type="http://schemas.microsoft.com/office/2007/relationships/media" Target="../media/media15.mp4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6.mp4"/><Relationship Id="rId1" Type="http://schemas.microsoft.com/office/2007/relationships/media" Target="../media/media6.mp4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7.mp4"/><Relationship Id="rId1" Type="http://schemas.microsoft.com/office/2007/relationships/media" Target="../media/media7.mp4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8.mp4"/><Relationship Id="rId1" Type="http://schemas.microsoft.com/office/2007/relationships/media" Target="../media/media8.mp4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2000"/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DEF23CB-6ADA-4739-B037-ECB476EB0C0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sz="7200" dirty="0">
                <a:solidFill>
                  <a:srgbClr val="002060"/>
                </a:solidFill>
                <a:latin typeface="Georgia Pro Black" panose="02040A02050405020203" pitchFamily="18" charset="0"/>
              </a:rPr>
              <a:t>POCUS CA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99DA5C0C-D568-4492-9DCC-93E6375068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25904" y="3509963"/>
            <a:ext cx="4692192" cy="1655762"/>
          </a:xfrm>
        </p:spPr>
        <p:txBody>
          <a:bodyPr>
            <a:normAutofit/>
          </a:bodyPr>
          <a:lstStyle/>
          <a:p>
            <a:r>
              <a:rPr lang="cs-CZ" sz="3200" b="1" dirty="0">
                <a:solidFill>
                  <a:srgbClr val="002060"/>
                </a:solidFill>
              </a:rPr>
              <a:t>P</a:t>
            </a:r>
            <a:r>
              <a:rPr lang="cs-CZ" sz="3200" dirty="0">
                <a:solidFill>
                  <a:srgbClr val="0070C0"/>
                </a:solidFill>
              </a:rPr>
              <a:t>oint </a:t>
            </a:r>
            <a:r>
              <a:rPr lang="cs-CZ" sz="3200" b="1" dirty="0" err="1">
                <a:solidFill>
                  <a:srgbClr val="002060"/>
                </a:solidFill>
              </a:rPr>
              <a:t>O</a:t>
            </a:r>
            <a:r>
              <a:rPr lang="cs-CZ" sz="3200" dirty="0" err="1">
                <a:solidFill>
                  <a:srgbClr val="0070C0"/>
                </a:solidFill>
              </a:rPr>
              <a:t>f</a:t>
            </a:r>
            <a:r>
              <a:rPr lang="cs-CZ" sz="3200" dirty="0">
                <a:solidFill>
                  <a:srgbClr val="0070C0"/>
                </a:solidFill>
              </a:rPr>
              <a:t> </a:t>
            </a:r>
            <a:r>
              <a:rPr lang="cs-CZ" sz="3200" b="1" dirty="0">
                <a:solidFill>
                  <a:srgbClr val="002060"/>
                </a:solidFill>
              </a:rPr>
              <a:t>C</a:t>
            </a:r>
            <a:r>
              <a:rPr lang="cs-CZ" sz="3200" dirty="0">
                <a:solidFill>
                  <a:srgbClr val="0070C0"/>
                </a:solidFill>
              </a:rPr>
              <a:t>are </a:t>
            </a:r>
            <a:r>
              <a:rPr lang="cs-CZ" sz="3200" b="1" dirty="0" err="1">
                <a:solidFill>
                  <a:srgbClr val="002060"/>
                </a:solidFill>
              </a:rPr>
              <a:t>U</a:t>
            </a:r>
            <a:r>
              <a:rPr lang="cs-CZ" sz="3200" dirty="0" err="1">
                <a:solidFill>
                  <a:srgbClr val="0070C0"/>
                </a:solidFill>
              </a:rPr>
              <a:t>ltra</a:t>
            </a:r>
            <a:r>
              <a:rPr lang="cs-CZ" sz="3200" b="1" dirty="0" err="1">
                <a:solidFill>
                  <a:srgbClr val="002060"/>
                </a:solidFill>
              </a:rPr>
              <a:t>S</a:t>
            </a:r>
            <a:r>
              <a:rPr lang="cs-CZ" sz="3200" dirty="0" err="1">
                <a:solidFill>
                  <a:srgbClr val="0070C0"/>
                </a:solidFill>
              </a:rPr>
              <a:t>ound</a:t>
            </a:r>
            <a:r>
              <a:rPr lang="cs-CZ" sz="3200" dirty="0">
                <a:solidFill>
                  <a:srgbClr val="0070C0"/>
                </a:solidFill>
              </a:rPr>
              <a:t> in </a:t>
            </a:r>
            <a:r>
              <a:rPr lang="cs-CZ" sz="3200" b="1" dirty="0" err="1">
                <a:solidFill>
                  <a:srgbClr val="002060"/>
                </a:solidFill>
              </a:rPr>
              <a:t>C</a:t>
            </a:r>
            <a:r>
              <a:rPr lang="cs-CZ" sz="3200" dirty="0" err="1">
                <a:solidFill>
                  <a:srgbClr val="0070C0"/>
                </a:solidFill>
              </a:rPr>
              <a:t>ardiac</a:t>
            </a:r>
            <a:r>
              <a:rPr lang="cs-CZ" sz="3200" dirty="0">
                <a:solidFill>
                  <a:srgbClr val="0070C0"/>
                </a:solidFill>
              </a:rPr>
              <a:t> </a:t>
            </a:r>
            <a:r>
              <a:rPr lang="cs-CZ" sz="3200" b="1" dirty="0" err="1">
                <a:solidFill>
                  <a:srgbClr val="002060"/>
                </a:solidFill>
              </a:rPr>
              <a:t>A</a:t>
            </a:r>
            <a:r>
              <a:rPr lang="cs-CZ" sz="3200" dirty="0" err="1">
                <a:solidFill>
                  <a:srgbClr val="0070C0"/>
                </a:solidFill>
              </a:rPr>
              <a:t>rrest</a:t>
            </a:r>
            <a:endParaRPr lang="cs-CZ" sz="3200" dirty="0">
              <a:solidFill>
                <a:srgbClr val="0070C0"/>
              </a:solidFill>
            </a:endParaRP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46CF68D3-0700-43A9-9B91-DBB6198B32FE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969" y="5467403"/>
            <a:ext cx="5759450" cy="1277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1718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8F0F938-63AB-49AC-9E0E-5C72102952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8255"/>
            <a:ext cx="7886700" cy="1325563"/>
          </a:xfrm>
        </p:spPr>
        <p:txBody>
          <a:bodyPr/>
          <a:lstStyle/>
          <a:p>
            <a:pPr algn="ctr"/>
            <a:r>
              <a:rPr lang="cs-CZ" dirty="0"/>
              <a:t>„</a:t>
            </a:r>
            <a:r>
              <a:rPr lang="cs-CZ" dirty="0" err="1"/>
              <a:t>Tension</a:t>
            </a:r>
            <a:r>
              <a:rPr lang="cs-CZ" dirty="0"/>
              <a:t>“ </a:t>
            </a:r>
            <a:r>
              <a:rPr lang="cs-CZ" dirty="0" err="1"/>
              <a:t>Pneumothorax</a:t>
            </a:r>
            <a:endParaRPr lang="cs-CZ" dirty="0"/>
          </a:p>
        </p:txBody>
      </p:sp>
      <p:pic>
        <p:nvPicPr>
          <p:cNvPr id="6" name="lungpoint_vodo">
            <a:hlinkClick r:id="" action="ppaction://media"/>
            <a:extLst>
              <a:ext uri="{FF2B5EF4-FFF2-40B4-BE49-F238E27FC236}">
                <a16:creationId xmlns:a16="http://schemas.microsoft.com/office/drawing/2014/main" id="{75E614E9-1203-4783-9025-C5E88E171D98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952" y="1545995"/>
            <a:ext cx="8290095" cy="4659248"/>
          </a:xfrm>
        </p:spPr>
      </p:pic>
    </p:spTree>
    <p:extLst>
      <p:ext uri="{BB962C8B-B14F-4D97-AF65-F5344CB8AC3E}">
        <p14:creationId xmlns:p14="http://schemas.microsoft.com/office/powerpoint/2010/main" val="276554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8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529E897-D693-4C67-88F0-732CC5B84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8255"/>
            <a:ext cx="7886700" cy="1325563"/>
          </a:xfrm>
        </p:spPr>
        <p:txBody>
          <a:bodyPr/>
          <a:lstStyle/>
          <a:p>
            <a:pPr algn="ctr"/>
            <a:r>
              <a:rPr lang="cs-CZ" dirty="0"/>
              <a:t>PEA</a:t>
            </a:r>
          </a:p>
        </p:txBody>
      </p:sp>
      <p:pic>
        <p:nvPicPr>
          <p:cNvPr id="5" name="PEA_vodo">
            <a:hlinkClick r:id="" action="ppaction://media"/>
            <a:extLst>
              <a:ext uri="{FF2B5EF4-FFF2-40B4-BE49-F238E27FC236}">
                <a16:creationId xmlns:a16="http://schemas.microsoft.com/office/drawing/2014/main" id="{D1CD8DCD-A20D-424E-8CD7-3817C48A3385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98279" y="1343818"/>
            <a:ext cx="8290095" cy="4659248"/>
          </a:xfrm>
        </p:spPr>
      </p:pic>
    </p:spTree>
    <p:extLst>
      <p:ext uri="{BB962C8B-B14F-4D97-AF65-F5344CB8AC3E}">
        <p14:creationId xmlns:p14="http://schemas.microsoft.com/office/powerpoint/2010/main" val="356410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2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AB26CEE-8510-41A7-884D-E5B1B1DEA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8255"/>
            <a:ext cx="7886700" cy="1325563"/>
          </a:xfrm>
        </p:spPr>
        <p:txBody>
          <a:bodyPr/>
          <a:lstStyle/>
          <a:p>
            <a:pPr algn="ctr"/>
            <a:r>
              <a:rPr lang="cs-CZ" dirty="0"/>
              <a:t>PEA?</a:t>
            </a:r>
          </a:p>
        </p:txBody>
      </p:sp>
      <p:pic>
        <p:nvPicPr>
          <p:cNvPr id="6" name="PEA2_vodo">
            <a:hlinkClick r:id="" action="ppaction://media"/>
            <a:extLst>
              <a:ext uri="{FF2B5EF4-FFF2-40B4-BE49-F238E27FC236}">
                <a16:creationId xmlns:a16="http://schemas.microsoft.com/office/drawing/2014/main" id="{D98B5C50-EB41-44B1-AF6F-56258B520B9A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952" y="1517715"/>
            <a:ext cx="8290095" cy="4659248"/>
          </a:xfrm>
        </p:spPr>
      </p:pic>
    </p:spTree>
    <p:extLst>
      <p:ext uri="{BB962C8B-B14F-4D97-AF65-F5344CB8AC3E}">
        <p14:creationId xmlns:p14="http://schemas.microsoft.com/office/powerpoint/2010/main" val="1564356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1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3D75842-927D-4734-A254-D5383D4D2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325563"/>
          </a:xfrm>
        </p:spPr>
        <p:txBody>
          <a:bodyPr/>
          <a:lstStyle/>
          <a:p>
            <a:pPr algn="ctr"/>
            <a:r>
              <a:rPr lang="cs-CZ" dirty="0"/>
              <a:t>PEA</a:t>
            </a:r>
          </a:p>
        </p:txBody>
      </p:sp>
      <p:pic>
        <p:nvPicPr>
          <p:cNvPr id="6" name="PEA3_vodo">
            <a:hlinkClick r:id="" action="ppaction://media"/>
            <a:extLst>
              <a:ext uri="{FF2B5EF4-FFF2-40B4-BE49-F238E27FC236}">
                <a16:creationId xmlns:a16="http://schemas.microsoft.com/office/drawing/2014/main" id="{B8677893-2CE2-482D-804B-B1C2667E779A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93407" y="1404592"/>
            <a:ext cx="8357186" cy="4696955"/>
          </a:xfrm>
        </p:spPr>
      </p:pic>
    </p:spTree>
    <p:extLst>
      <p:ext uri="{BB962C8B-B14F-4D97-AF65-F5344CB8AC3E}">
        <p14:creationId xmlns:p14="http://schemas.microsoft.com/office/powerpoint/2010/main" val="3446995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1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B8553EA-CC77-497D-851F-D211B6BA3D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8255"/>
            <a:ext cx="7886700" cy="1325563"/>
          </a:xfrm>
        </p:spPr>
        <p:txBody>
          <a:bodyPr/>
          <a:lstStyle/>
          <a:p>
            <a:pPr algn="ctr"/>
            <a:r>
              <a:rPr lang="cs-CZ" dirty="0"/>
              <a:t>Severe </a:t>
            </a:r>
            <a:r>
              <a:rPr lang="cs-CZ" dirty="0" err="1"/>
              <a:t>Hypovolemia</a:t>
            </a:r>
            <a:endParaRPr lang="cs-CZ" dirty="0"/>
          </a:p>
        </p:txBody>
      </p:sp>
      <p:pic>
        <p:nvPicPr>
          <p:cNvPr id="5" name="ECHO_FAST_vodo">
            <a:hlinkClick r:id="" action="ppaction://media"/>
            <a:extLst>
              <a:ext uri="{FF2B5EF4-FFF2-40B4-BE49-F238E27FC236}">
                <a16:creationId xmlns:a16="http://schemas.microsoft.com/office/drawing/2014/main" id="{7387BEE5-803A-4ACC-8E63-459DCD7C31F7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68247" y="1489435"/>
            <a:ext cx="8407505" cy="4725235"/>
          </a:xfrm>
        </p:spPr>
      </p:pic>
    </p:spTree>
    <p:extLst>
      <p:ext uri="{BB962C8B-B14F-4D97-AF65-F5344CB8AC3E}">
        <p14:creationId xmlns:p14="http://schemas.microsoft.com/office/powerpoint/2010/main" val="1851596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83FF3D0-368A-4570-934F-32E3218748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638" y="18255"/>
            <a:ext cx="7886700" cy="1325563"/>
          </a:xfrm>
        </p:spPr>
        <p:txBody>
          <a:bodyPr/>
          <a:lstStyle/>
          <a:p>
            <a:pPr algn="ctr"/>
            <a:r>
              <a:rPr lang="cs-CZ" dirty="0"/>
              <a:t>Severe </a:t>
            </a:r>
            <a:r>
              <a:rPr lang="cs-CZ" dirty="0" err="1"/>
              <a:t>Hypovolemia</a:t>
            </a:r>
            <a:endParaRPr lang="cs-CZ" dirty="0"/>
          </a:p>
        </p:txBody>
      </p:sp>
      <p:pic>
        <p:nvPicPr>
          <p:cNvPr id="6" name="kissing_vodo">
            <a:hlinkClick r:id="" action="ppaction://media"/>
            <a:extLst>
              <a:ext uri="{FF2B5EF4-FFF2-40B4-BE49-F238E27FC236}">
                <a16:creationId xmlns:a16="http://schemas.microsoft.com/office/drawing/2014/main" id="{B68400BF-731E-446E-9AB0-FA68ED126936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68884" y="1489434"/>
            <a:ext cx="8206231" cy="4612114"/>
          </a:xfrm>
        </p:spPr>
      </p:pic>
    </p:spTree>
    <p:extLst>
      <p:ext uri="{BB962C8B-B14F-4D97-AF65-F5344CB8AC3E}">
        <p14:creationId xmlns:p14="http://schemas.microsoft.com/office/powerpoint/2010/main" val="1965529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1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331EE01-B67F-4CDF-8501-1F820444F8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8255"/>
            <a:ext cx="7886700" cy="1325563"/>
          </a:xfrm>
        </p:spPr>
        <p:txBody>
          <a:bodyPr/>
          <a:lstStyle/>
          <a:p>
            <a:pPr algn="ctr"/>
            <a:r>
              <a:rPr lang="cs-CZ" dirty="0"/>
              <a:t>Severe </a:t>
            </a:r>
            <a:r>
              <a:rPr lang="cs-CZ" dirty="0" err="1"/>
              <a:t>Hypovolemia</a:t>
            </a:r>
            <a:endParaRPr lang="cs-CZ" dirty="0"/>
          </a:p>
        </p:txBody>
      </p:sp>
      <p:pic>
        <p:nvPicPr>
          <p:cNvPr id="6" name="DDZ_kolabuje_vodo">
            <a:hlinkClick r:id="" action="ppaction://media"/>
            <a:extLst>
              <a:ext uri="{FF2B5EF4-FFF2-40B4-BE49-F238E27FC236}">
                <a16:creationId xmlns:a16="http://schemas.microsoft.com/office/drawing/2014/main" id="{44227053-E635-4DB0-B32B-618AD76BCB10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27590" y="1498862"/>
            <a:ext cx="8088820" cy="4546126"/>
          </a:xfrm>
        </p:spPr>
      </p:pic>
    </p:spTree>
    <p:extLst>
      <p:ext uri="{BB962C8B-B14F-4D97-AF65-F5344CB8AC3E}">
        <p14:creationId xmlns:p14="http://schemas.microsoft.com/office/powerpoint/2010/main" val="2922393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FBE0E3A-9A2B-476F-9258-FB39EEB20C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8255"/>
            <a:ext cx="7886700" cy="1325563"/>
          </a:xfrm>
        </p:spPr>
        <p:txBody>
          <a:bodyPr/>
          <a:lstStyle/>
          <a:p>
            <a:pPr algn="ctr"/>
            <a:r>
              <a:rPr lang="cs-CZ" dirty="0" err="1"/>
              <a:t>Pulmonary</a:t>
            </a:r>
            <a:r>
              <a:rPr lang="cs-CZ" dirty="0"/>
              <a:t> </a:t>
            </a:r>
            <a:r>
              <a:rPr lang="cs-CZ" dirty="0" err="1"/>
              <a:t>Emolism</a:t>
            </a:r>
            <a:endParaRPr lang="cs-CZ" dirty="0"/>
          </a:p>
        </p:txBody>
      </p:sp>
      <p:pic>
        <p:nvPicPr>
          <p:cNvPr id="6" name="plicni_embilie_vodo">
            <a:hlinkClick r:id="" action="ppaction://media"/>
            <a:extLst>
              <a:ext uri="{FF2B5EF4-FFF2-40B4-BE49-F238E27FC236}">
                <a16:creationId xmlns:a16="http://schemas.microsoft.com/office/drawing/2014/main" id="{BFBA56DB-36A9-420A-83F6-5C2154D2616D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51474" y="1343818"/>
            <a:ext cx="8441051" cy="4744089"/>
          </a:xfrm>
        </p:spPr>
      </p:pic>
    </p:spTree>
    <p:extLst>
      <p:ext uri="{BB962C8B-B14F-4D97-AF65-F5344CB8AC3E}">
        <p14:creationId xmlns:p14="http://schemas.microsoft.com/office/powerpoint/2010/main" val="3435747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1D8B925-E96E-425A-9472-5BF0F79E90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8255"/>
            <a:ext cx="7886700" cy="1325563"/>
          </a:xfrm>
        </p:spPr>
        <p:txBody>
          <a:bodyPr/>
          <a:lstStyle/>
          <a:p>
            <a:pPr algn="ctr"/>
            <a:r>
              <a:rPr lang="cs-CZ" dirty="0" err="1"/>
              <a:t>Pulmonary</a:t>
            </a:r>
            <a:r>
              <a:rPr lang="cs-CZ" dirty="0"/>
              <a:t> </a:t>
            </a:r>
            <a:r>
              <a:rPr lang="cs-CZ" dirty="0" err="1"/>
              <a:t>Embolism</a:t>
            </a:r>
            <a:endParaRPr lang="cs-CZ" b="1" dirty="0"/>
          </a:p>
        </p:txBody>
      </p:sp>
      <p:pic>
        <p:nvPicPr>
          <p:cNvPr id="6" name="plicni_embilie2_vodo">
            <a:hlinkClick r:id="" action="ppaction://media"/>
            <a:extLst>
              <a:ext uri="{FF2B5EF4-FFF2-40B4-BE49-F238E27FC236}">
                <a16:creationId xmlns:a16="http://schemas.microsoft.com/office/drawing/2014/main" id="{345E05CB-4F8D-40C6-8393-B51B1B638C46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60499" y="1508289"/>
            <a:ext cx="8223002" cy="4621540"/>
          </a:xfrm>
        </p:spPr>
      </p:pic>
    </p:spTree>
    <p:extLst>
      <p:ext uri="{BB962C8B-B14F-4D97-AF65-F5344CB8AC3E}">
        <p14:creationId xmlns:p14="http://schemas.microsoft.com/office/powerpoint/2010/main" val="1840750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80FB366-0230-4E57-AC96-CA55881327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8255"/>
            <a:ext cx="7886700" cy="1325563"/>
          </a:xfrm>
        </p:spPr>
        <p:txBody>
          <a:bodyPr/>
          <a:lstStyle/>
          <a:p>
            <a:pPr algn="ctr"/>
            <a:r>
              <a:rPr lang="cs-CZ" dirty="0" err="1"/>
              <a:t>Pulmonary</a:t>
            </a:r>
            <a:r>
              <a:rPr lang="cs-CZ" dirty="0"/>
              <a:t> </a:t>
            </a:r>
            <a:r>
              <a:rPr lang="cs-CZ" dirty="0" err="1"/>
              <a:t>Embolism</a:t>
            </a:r>
            <a:endParaRPr lang="cs-CZ" dirty="0"/>
          </a:p>
        </p:txBody>
      </p:sp>
      <p:pic>
        <p:nvPicPr>
          <p:cNvPr id="6" name="plicni_embilie3_vodo">
            <a:hlinkClick r:id="" action="ppaction://media"/>
            <a:extLst>
              <a:ext uri="{FF2B5EF4-FFF2-40B4-BE49-F238E27FC236}">
                <a16:creationId xmlns:a16="http://schemas.microsoft.com/office/drawing/2014/main" id="{9DB6C267-41DE-4E6A-9829-FA20FADE2DD1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952" y="1423447"/>
            <a:ext cx="8290095" cy="4659248"/>
          </a:xfrm>
        </p:spPr>
      </p:pic>
    </p:spTree>
    <p:extLst>
      <p:ext uri="{BB962C8B-B14F-4D97-AF65-F5344CB8AC3E}">
        <p14:creationId xmlns:p14="http://schemas.microsoft.com/office/powerpoint/2010/main" val="73800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9B8E0F9-7512-4B7D-B035-70369C7A8C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8255"/>
            <a:ext cx="7886700" cy="1325563"/>
          </a:xfrm>
        </p:spPr>
        <p:txBody>
          <a:bodyPr/>
          <a:lstStyle/>
          <a:p>
            <a:pPr algn="ctr"/>
            <a:r>
              <a:rPr lang="cs-CZ" dirty="0" err="1"/>
              <a:t>Pericardial</a:t>
            </a:r>
            <a:r>
              <a:rPr lang="cs-CZ" dirty="0"/>
              <a:t> </a:t>
            </a:r>
            <a:r>
              <a:rPr lang="cs-CZ" dirty="0" err="1"/>
              <a:t>Tamponade</a:t>
            </a:r>
            <a:endParaRPr lang="cs-CZ" dirty="0"/>
          </a:p>
        </p:txBody>
      </p:sp>
      <p:pic>
        <p:nvPicPr>
          <p:cNvPr id="6" name="pericardial_tamponade_vodo">
            <a:hlinkClick r:id="" action="ppaction://media"/>
            <a:extLst>
              <a:ext uri="{FF2B5EF4-FFF2-40B4-BE49-F238E27FC236}">
                <a16:creationId xmlns:a16="http://schemas.microsoft.com/office/drawing/2014/main" id="{4D3DCBCB-DECD-414B-B8B5-79E23321E0B8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43725" y="1527143"/>
            <a:ext cx="8256549" cy="4640394"/>
          </a:xfrm>
        </p:spPr>
      </p:pic>
    </p:spTree>
    <p:extLst>
      <p:ext uri="{BB962C8B-B14F-4D97-AF65-F5344CB8AC3E}">
        <p14:creationId xmlns:p14="http://schemas.microsoft.com/office/powerpoint/2010/main" val="3736988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4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2A33DA7-58D6-4417-AD6C-7EC391BF46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8255"/>
            <a:ext cx="7886700" cy="1325563"/>
          </a:xfrm>
        </p:spPr>
        <p:txBody>
          <a:bodyPr/>
          <a:lstStyle/>
          <a:p>
            <a:pPr algn="ctr"/>
            <a:r>
              <a:rPr lang="cs-CZ" dirty="0" err="1"/>
              <a:t>Pericardial</a:t>
            </a:r>
            <a:r>
              <a:rPr lang="cs-CZ" dirty="0"/>
              <a:t> </a:t>
            </a:r>
            <a:r>
              <a:rPr lang="cs-CZ" dirty="0" err="1"/>
              <a:t>Tamponade</a:t>
            </a:r>
            <a:endParaRPr lang="cs-CZ" dirty="0"/>
          </a:p>
        </p:txBody>
      </p:sp>
      <p:pic>
        <p:nvPicPr>
          <p:cNvPr id="6" name="tamponade2">
            <a:hlinkClick r:id="" action="ppaction://media"/>
            <a:extLst>
              <a:ext uri="{FF2B5EF4-FFF2-40B4-BE49-F238E27FC236}">
                <a16:creationId xmlns:a16="http://schemas.microsoft.com/office/drawing/2014/main" id="{A6EDB044-63E6-4A80-98FB-C82B4208266B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18566" y="1489436"/>
            <a:ext cx="8306867" cy="4668674"/>
          </a:xfrm>
        </p:spPr>
      </p:pic>
    </p:spTree>
    <p:extLst>
      <p:ext uri="{BB962C8B-B14F-4D97-AF65-F5344CB8AC3E}">
        <p14:creationId xmlns:p14="http://schemas.microsoft.com/office/powerpoint/2010/main" val="612830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2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959F2ED-2F39-4359-BDEB-44BAE622B1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8255"/>
            <a:ext cx="7886700" cy="1325563"/>
          </a:xfrm>
        </p:spPr>
        <p:txBody>
          <a:bodyPr/>
          <a:lstStyle/>
          <a:p>
            <a:pPr algn="ctr"/>
            <a:r>
              <a:rPr lang="cs-CZ" dirty="0" err="1"/>
              <a:t>Pericardial</a:t>
            </a:r>
            <a:r>
              <a:rPr lang="cs-CZ" dirty="0"/>
              <a:t> </a:t>
            </a:r>
            <a:r>
              <a:rPr lang="cs-CZ" dirty="0" err="1"/>
              <a:t>Tamponade</a:t>
            </a:r>
            <a:endParaRPr lang="cs-CZ" dirty="0"/>
          </a:p>
        </p:txBody>
      </p:sp>
      <p:pic>
        <p:nvPicPr>
          <p:cNvPr id="6" name="tamponade3">
            <a:hlinkClick r:id="" action="ppaction://media"/>
            <a:extLst>
              <a:ext uri="{FF2B5EF4-FFF2-40B4-BE49-F238E27FC236}">
                <a16:creationId xmlns:a16="http://schemas.microsoft.com/office/drawing/2014/main" id="{0C86B3FF-0BD1-4914-8D45-6C6F4EAD8B0C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18566" y="1527142"/>
            <a:ext cx="8306867" cy="4668674"/>
          </a:xfrm>
        </p:spPr>
      </p:pic>
    </p:spTree>
    <p:extLst>
      <p:ext uri="{BB962C8B-B14F-4D97-AF65-F5344CB8AC3E}">
        <p14:creationId xmlns:p14="http://schemas.microsoft.com/office/powerpoint/2010/main" val="417738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2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4F80950-7D99-4334-B0F0-D95DBC6F51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064" y="18255"/>
            <a:ext cx="7886700" cy="1325563"/>
          </a:xfrm>
        </p:spPr>
        <p:txBody>
          <a:bodyPr/>
          <a:lstStyle/>
          <a:p>
            <a:pPr algn="ctr"/>
            <a:r>
              <a:rPr lang="cs-CZ" dirty="0" err="1"/>
              <a:t>Pericardial</a:t>
            </a:r>
            <a:r>
              <a:rPr lang="cs-CZ" dirty="0"/>
              <a:t> </a:t>
            </a:r>
            <a:r>
              <a:rPr lang="cs-CZ" dirty="0" err="1"/>
              <a:t>Tamponade</a:t>
            </a:r>
            <a:endParaRPr lang="cs-CZ" dirty="0"/>
          </a:p>
        </p:txBody>
      </p:sp>
      <p:pic>
        <p:nvPicPr>
          <p:cNvPr id="6" name="tamponade4">
            <a:hlinkClick r:id="" action="ppaction://media"/>
            <a:extLst>
              <a:ext uri="{FF2B5EF4-FFF2-40B4-BE49-F238E27FC236}">
                <a16:creationId xmlns:a16="http://schemas.microsoft.com/office/drawing/2014/main" id="{F826BF7D-D70C-430C-8C6C-052FA6D03645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41418" y="1564849"/>
            <a:ext cx="8206231" cy="4612114"/>
          </a:xfrm>
        </p:spPr>
      </p:pic>
    </p:spTree>
    <p:extLst>
      <p:ext uri="{BB962C8B-B14F-4D97-AF65-F5344CB8AC3E}">
        <p14:creationId xmlns:p14="http://schemas.microsoft.com/office/powerpoint/2010/main" val="471747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8DBE6B0-8961-457D-BF12-88405FE32F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8255"/>
            <a:ext cx="7886700" cy="1325563"/>
          </a:xfrm>
        </p:spPr>
        <p:txBody>
          <a:bodyPr/>
          <a:lstStyle/>
          <a:p>
            <a:pPr algn="ctr"/>
            <a:r>
              <a:rPr lang="cs-CZ" dirty="0" err="1"/>
              <a:t>Pericardial</a:t>
            </a:r>
            <a:r>
              <a:rPr lang="cs-CZ" dirty="0"/>
              <a:t> </a:t>
            </a:r>
            <a:r>
              <a:rPr lang="cs-CZ" dirty="0" err="1"/>
              <a:t>Tamponade</a:t>
            </a:r>
            <a:endParaRPr lang="cs-CZ" dirty="0"/>
          </a:p>
        </p:txBody>
      </p:sp>
      <p:pic>
        <p:nvPicPr>
          <p:cNvPr id="6" name="tamponade5">
            <a:hlinkClick r:id="" action="ppaction://media"/>
            <a:extLst>
              <a:ext uri="{FF2B5EF4-FFF2-40B4-BE49-F238E27FC236}">
                <a16:creationId xmlns:a16="http://schemas.microsoft.com/office/drawing/2014/main" id="{EDC6E698-444C-4131-BE3C-1869A7EC9C86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85658" y="1489435"/>
            <a:ext cx="8172684" cy="4593260"/>
          </a:xfrm>
        </p:spPr>
      </p:pic>
    </p:spTree>
    <p:extLst>
      <p:ext uri="{BB962C8B-B14F-4D97-AF65-F5344CB8AC3E}">
        <p14:creationId xmlns:p14="http://schemas.microsoft.com/office/powerpoint/2010/main" val="2597866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</TotalTime>
  <Words>39</Words>
  <Application>Microsoft Office PowerPoint</Application>
  <PresentationFormat>Předvádění na obrazovce (4:3)</PresentationFormat>
  <Paragraphs>17</Paragraphs>
  <Slides>16</Slides>
  <Notes>0</Notes>
  <HiddenSlides>0</HiddenSlides>
  <MMClips>15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Georgia Pro Black</vt:lpstr>
      <vt:lpstr>Motiv Office</vt:lpstr>
      <vt:lpstr>POCUS CA</vt:lpstr>
      <vt:lpstr>Pulmonary Emolism</vt:lpstr>
      <vt:lpstr>Pulmonary Embolism</vt:lpstr>
      <vt:lpstr>Pulmonary Embolism</vt:lpstr>
      <vt:lpstr>Pericardial Tamponade</vt:lpstr>
      <vt:lpstr>Pericardial Tamponade</vt:lpstr>
      <vt:lpstr>Pericardial Tamponade</vt:lpstr>
      <vt:lpstr>Pericardial Tamponade</vt:lpstr>
      <vt:lpstr>Pericardial Tamponade</vt:lpstr>
      <vt:lpstr>„Tension“ Pneumothorax</vt:lpstr>
      <vt:lpstr>PEA</vt:lpstr>
      <vt:lpstr>PEA?</vt:lpstr>
      <vt:lpstr>PEA</vt:lpstr>
      <vt:lpstr>Severe Hypovolemia</vt:lpstr>
      <vt:lpstr>Severe Hypovolemia</vt:lpstr>
      <vt:lpstr>Severe Hypovolemia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POCUS CA</dc:title>
  <dc:creator>simul</dc:creator>
  <cp:lastModifiedBy>simul</cp:lastModifiedBy>
  <cp:revision>9</cp:revision>
  <dcterms:created xsi:type="dcterms:W3CDTF">2022-02-09T09:08:16Z</dcterms:created>
  <dcterms:modified xsi:type="dcterms:W3CDTF">2022-02-10T15:26:51Z</dcterms:modified>
</cp:coreProperties>
</file>