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5" r:id="rId5"/>
    <p:sldId id="266" r:id="rId6"/>
    <p:sldId id="267" r:id="rId7"/>
    <p:sldId id="286" r:id="rId8"/>
    <p:sldId id="287" r:id="rId9"/>
    <p:sldId id="288" r:id="rId10"/>
    <p:sldId id="289" r:id="rId11"/>
    <p:sldId id="290" r:id="rId12"/>
    <p:sldId id="291" r:id="rId13"/>
    <p:sldId id="268" r:id="rId14"/>
    <p:sldId id="281" r:id="rId15"/>
    <p:sldId id="270" r:id="rId16"/>
    <p:sldId id="282" r:id="rId17"/>
    <p:sldId id="285" r:id="rId18"/>
    <p:sldId id="283" r:id="rId19"/>
    <p:sldId id="284" r:id="rId20"/>
    <p:sldId id="271" r:id="rId21"/>
    <p:sldId id="272" r:id="rId22"/>
    <p:sldId id="307" r:id="rId23"/>
    <p:sldId id="292" r:id="rId24"/>
    <p:sldId id="308" r:id="rId25"/>
    <p:sldId id="293" r:id="rId26"/>
    <p:sldId id="294" r:id="rId27"/>
    <p:sldId id="309" r:id="rId28"/>
    <p:sldId id="298" r:id="rId29"/>
    <p:sldId id="295" r:id="rId30"/>
    <p:sldId id="296" r:id="rId31"/>
    <p:sldId id="297" r:id="rId32"/>
    <p:sldId id="273" r:id="rId33"/>
    <p:sldId id="310" r:id="rId34"/>
    <p:sldId id="261" r:id="rId35"/>
    <p:sldId id="262" r:id="rId36"/>
    <p:sldId id="274" r:id="rId37"/>
    <p:sldId id="306" r:id="rId38"/>
    <p:sldId id="300" r:id="rId39"/>
    <p:sldId id="301" r:id="rId40"/>
    <p:sldId id="302" r:id="rId41"/>
    <p:sldId id="304" r:id="rId42"/>
    <p:sldId id="299" r:id="rId43"/>
    <p:sldId id="275" r:id="rId44"/>
    <p:sldId id="305" r:id="rId45"/>
    <p:sldId id="278" r:id="rId46"/>
    <p:sldId id="279" r:id="rId47"/>
    <p:sldId id="280" r:id="rId48"/>
    <p:sldId id="277" r:id="rId49"/>
    <p:sldId id="257" r:id="rId50"/>
    <p:sldId id="258" r:id="rId51"/>
    <p:sldId id="259" r:id="rId52"/>
    <p:sldId id="260" r:id="rId53"/>
    <p:sldId id="311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FF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3" d="100"/>
          <a:sy n="63" d="100"/>
        </p:scale>
        <p:origin x="1380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57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625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416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250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364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304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141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63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190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399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780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8899F-C66B-411F-B566-39A25D03A742}" type="datetimeFigureOut">
              <a:rPr lang="cs-CZ" smtClean="0"/>
              <a:t>11.02.2022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442101-5FAD-47A3-8920-8740C58A0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39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65272" y="836712"/>
            <a:ext cx="5976664" cy="228573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Practical notes on the diagnosis and treatment of heart rhythm disorders </a:t>
            </a:r>
            <a:endParaRPr lang="cs-CZ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D4B7622F-4323-4394-A12F-EB3EFCF8D791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085184"/>
            <a:ext cx="5759450" cy="12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566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6877"/>
            <a:ext cx="82296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bg1"/>
                </a:solidFill>
              </a:rPr>
              <a:t>Arrythmias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0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</a:t>
            </a:r>
          </a:p>
        </p:txBody>
      </p:sp>
      <p:sp>
        <p:nvSpPr>
          <p:cNvPr id="2" name="TextovéPole 1"/>
          <p:cNvSpPr txBox="1"/>
          <p:nvPr/>
        </p:nvSpPr>
        <p:spPr>
          <a:xfrm rot="2882754">
            <a:off x="-370652" y="2305352"/>
            <a:ext cx="3559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chemeClr val="bg1"/>
                </a:solidFill>
              </a:rPr>
              <a:t>Bradyarrythmias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2405209">
            <a:off x="1666555" y="1823358"/>
            <a:ext cx="33691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chemeClr val="bg1"/>
                </a:solidFill>
              </a:rPr>
              <a:t>Tachyarrythmias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063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Bradyarrythmias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All arrhythmias with a frequency &lt;50/min</a:t>
            </a:r>
            <a:endParaRPr lang="cs-CZ" dirty="0"/>
          </a:p>
          <a:p>
            <a:r>
              <a:rPr lang="en-US" dirty="0"/>
              <a:t>Origin in any part of the </a:t>
            </a:r>
            <a:r>
              <a:rPr lang="cs-CZ" dirty="0" err="1"/>
              <a:t>heart</a:t>
            </a:r>
            <a:r>
              <a:rPr lang="cs-CZ" dirty="0"/>
              <a:t> </a:t>
            </a:r>
            <a:r>
              <a:rPr lang="cs-CZ" dirty="0" err="1"/>
              <a:t>electrical</a:t>
            </a:r>
            <a:r>
              <a:rPr lang="cs-CZ" dirty="0"/>
              <a:t> </a:t>
            </a:r>
            <a:r>
              <a:rPr lang="cs-CZ" dirty="0" err="1"/>
              <a:t>system</a:t>
            </a:r>
            <a:r>
              <a:rPr lang="cs-CZ" dirty="0"/>
              <a:t> </a:t>
            </a:r>
            <a:r>
              <a:rPr lang="en-US" sz="2400" dirty="0"/>
              <a:t>(from the SA node to the </a:t>
            </a:r>
            <a:r>
              <a:rPr lang="en-US" sz="2400" dirty="0" err="1"/>
              <a:t>Tawar</a:t>
            </a:r>
            <a:r>
              <a:rPr lang="cs-CZ" sz="2400" dirty="0"/>
              <a:t>a </a:t>
            </a:r>
            <a:r>
              <a:rPr lang="cs-CZ" sz="2400" dirty="0" err="1"/>
              <a:t>branches</a:t>
            </a:r>
            <a:r>
              <a:rPr lang="en-US" sz="2400" dirty="0"/>
              <a:t>) </a:t>
            </a:r>
            <a:endParaRPr lang="cs-CZ" sz="2400" dirty="0"/>
          </a:p>
          <a:p>
            <a:r>
              <a:rPr lang="en-US" dirty="0"/>
              <a:t>The higher the transmission system failure, the more benign the arrhythmia </a:t>
            </a:r>
            <a:endParaRPr lang="cs-CZ" dirty="0"/>
          </a:p>
          <a:p>
            <a:r>
              <a:rPr lang="cs-CZ" dirty="0"/>
              <a:t>„</a:t>
            </a:r>
            <a:r>
              <a:rPr lang="en-US" dirty="0"/>
              <a:t>S</a:t>
            </a:r>
            <a:r>
              <a:rPr lang="cs-CZ" dirty="0" err="1"/>
              <a:t>tandy</a:t>
            </a:r>
            <a:r>
              <a:rPr lang="cs-CZ" dirty="0"/>
              <a:t> by“</a:t>
            </a:r>
            <a:r>
              <a:rPr lang="en-US" dirty="0"/>
              <a:t> pacemakers…</a:t>
            </a:r>
            <a:r>
              <a:rPr lang="cs-CZ" dirty="0"/>
              <a:t>      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01D8E9C2-89CE-43B2-8D10-1EFFA00F228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487353"/>
            <a:ext cx="5759450" cy="12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093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Bradyarrythmias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66528"/>
            <a:ext cx="8229600" cy="3124944"/>
          </a:xfrm>
        </p:spPr>
        <p:txBody>
          <a:bodyPr/>
          <a:lstStyle/>
          <a:p>
            <a:r>
              <a:rPr lang="sv-SE" dirty="0"/>
              <a:t>Sinus bradycardia </a:t>
            </a:r>
            <a:endParaRPr lang="cs-CZ" dirty="0"/>
          </a:p>
          <a:p>
            <a:r>
              <a:rPr lang="sv-SE" dirty="0"/>
              <a:t>Sinus arrest </a:t>
            </a:r>
            <a:endParaRPr lang="cs-CZ" dirty="0"/>
          </a:p>
          <a:p>
            <a:r>
              <a:rPr lang="sv-SE" dirty="0"/>
              <a:t>SA blocka</a:t>
            </a:r>
            <a:r>
              <a:rPr lang="cs-CZ" dirty="0"/>
              <a:t>g</a:t>
            </a:r>
            <a:r>
              <a:rPr lang="sv-SE" dirty="0"/>
              <a:t>e </a:t>
            </a:r>
            <a:endParaRPr lang="cs-CZ" dirty="0"/>
          </a:p>
          <a:p>
            <a:r>
              <a:rPr lang="sv-SE" dirty="0"/>
              <a:t>Sick </a:t>
            </a:r>
            <a:r>
              <a:rPr lang="cs-CZ" dirty="0"/>
              <a:t>S</a:t>
            </a:r>
            <a:r>
              <a:rPr lang="sv-SE" dirty="0"/>
              <a:t>inus </a:t>
            </a:r>
            <a:r>
              <a:rPr lang="cs-CZ" dirty="0"/>
              <a:t>S</a:t>
            </a:r>
            <a:r>
              <a:rPr lang="sv-SE" dirty="0"/>
              <a:t>yndrome </a:t>
            </a:r>
            <a:endParaRPr lang="cs-CZ" dirty="0"/>
          </a:p>
          <a:p>
            <a:r>
              <a:rPr lang="sv-SE" dirty="0"/>
              <a:t>AV block</a:t>
            </a:r>
            <a:r>
              <a:rPr lang="cs-CZ" dirty="0" err="1"/>
              <a:t>age</a:t>
            </a:r>
            <a:endParaRPr lang="cs-CZ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FD41D79F-10C1-4107-9124-AB1010CBC00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487353"/>
            <a:ext cx="5759450" cy="12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49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143000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Clinical aspects of SA and AV node dysfunction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Physiologically in young patients</a:t>
            </a:r>
            <a:endParaRPr lang="cs-CZ" sz="2400" dirty="0"/>
          </a:p>
          <a:p>
            <a:r>
              <a:rPr lang="cs-CZ" sz="2400" dirty="0" err="1"/>
              <a:t>could</a:t>
            </a:r>
            <a:r>
              <a:rPr lang="cs-CZ" sz="2400" dirty="0"/>
              <a:t> </a:t>
            </a:r>
            <a:r>
              <a:rPr lang="cs-CZ" sz="2400" dirty="0" err="1"/>
              <a:t>be</a:t>
            </a:r>
            <a:r>
              <a:rPr lang="cs-CZ" sz="2400" dirty="0"/>
              <a:t> </a:t>
            </a:r>
            <a:r>
              <a:rPr lang="en-US" sz="2400" dirty="0"/>
              <a:t>sinus bradycardia, SA </a:t>
            </a:r>
            <a:r>
              <a:rPr lang="en-US" sz="2400" dirty="0" err="1"/>
              <a:t>blocka</a:t>
            </a:r>
            <a:r>
              <a:rPr lang="cs-CZ" sz="2400" dirty="0"/>
              <a:t>g</a:t>
            </a:r>
            <a:r>
              <a:rPr lang="en-US" sz="2400" dirty="0"/>
              <a:t>e I.-II.</a:t>
            </a:r>
            <a:r>
              <a:rPr lang="cs-CZ" sz="2400" dirty="0" err="1"/>
              <a:t>deg</a:t>
            </a:r>
            <a:r>
              <a:rPr lang="cs-CZ" sz="2400" dirty="0"/>
              <a:t>.</a:t>
            </a:r>
            <a:r>
              <a:rPr lang="en-US" sz="2400" dirty="0"/>
              <a:t>, AV block</a:t>
            </a:r>
            <a:r>
              <a:rPr lang="cs-CZ" sz="2400" dirty="0" err="1"/>
              <a:t>age</a:t>
            </a:r>
            <a:r>
              <a:rPr lang="cs-CZ" sz="2400" dirty="0"/>
              <a:t> </a:t>
            </a:r>
            <a:r>
              <a:rPr lang="cs-CZ" sz="2400" dirty="0" err="1"/>
              <a:t>I.deg</a:t>
            </a:r>
            <a:r>
              <a:rPr lang="cs-CZ" sz="2400" dirty="0"/>
              <a:t>., </a:t>
            </a:r>
            <a:r>
              <a:rPr lang="en-US" sz="2400" dirty="0"/>
              <a:t>rarely II.</a:t>
            </a:r>
            <a:r>
              <a:rPr lang="cs-CZ" sz="2400" dirty="0" err="1"/>
              <a:t>deg</a:t>
            </a:r>
            <a:r>
              <a:rPr lang="cs-CZ" sz="2400" dirty="0"/>
              <a:t>.</a:t>
            </a:r>
            <a:r>
              <a:rPr lang="en-US" sz="2400" dirty="0"/>
              <a:t> type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en-US" sz="2400" dirty="0"/>
              <a:t>Wenckebach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u="sng" dirty="0" err="1"/>
              <a:t>Common</a:t>
            </a:r>
            <a:r>
              <a:rPr lang="cs-CZ" sz="2400" u="sng" dirty="0"/>
              <a:t> </a:t>
            </a:r>
            <a:r>
              <a:rPr lang="cs-CZ" sz="2400" u="sng" dirty="0" err="1"/>
              <a:t>symptoms</a:t>
            </a:r>
            <a:r>
              <a:rPr lang="cs-CZ" sz="2400" u="sng" dirty="0"/>
              <a:t>: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             </a:t>
            </a:r>
            <a:r>
              <a:rPr lang="cs-CZ" b="1" dirty="0" err="1">
                <a:solidFill>
                  <a:srgbClr val="FF0000"/>
                </a:solidFill>
              </a:rPr>
              <a:t>syncope</a:t>
            </a:r>
            <a:r>
              <a:rPr lang="cs-CZ" b="1" dirty="0">
                <a:solidFill>
                  <a:srgbClr val="FF0000"/>
                </a:solidFill>
              </a:rPr>
              <a:t>, </a:t>
            </a:r>
            <a:r>
              <a:rPr lang="cs-CZ" b="1" dirty="0" err="1">
                <a:solidFill>
                  <a:srgbClr val="FF0000"/>
                </a:solidFill>
              </a:rPr>
              <a:t>presyncope</a:t>
            </a:r>
            <a:r>
              <a:rPr lang="cs-CZ" b="1" dirty="0">
                <a:solidFill>
                  <a:srgbClr val="FF0000"/>
                </a:solidFill>
              </a:rPr>
              <a:t>, </a:t>
            </a:r>
            <a:r>
              <a:rPr lang="cs-CZ" b="1" dirty="0" err="1">
                <a:solidFill>
                  <a:srgbClr val="FF0000"/>
                </a:solidFill>
              </a:rPr>
              <a:t>vertigo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b="1" dirty="0">
              <a:solidFill>
                <a:srgbClr val="FF0000"/>
              </a:solidFill>
            </a:endParaRPr>
          </a:p>
          <a:p>
            <a:r>
              <a:rPr lang="en-US" sz="2400" dirty="0"/>
              <a:t>Symptoms usually appear at a resting frequency &lt;35/min or at intervals of longer</a:t>
            </a:r>
            <a:r>
              <a:rPr lang="cs-CZ" sz="2400" dirty="0"/>
              <a:t> </a:t>
            </a:r>
            <a:r>
              <a:rPr lang="en-US" sz="2400" dirty="0"/>
              <a:t>&gt; 4-5 s</a:t>
            </a:r>
            <a:r>
              <a:rPr lang="cs-CZ" sz="2400" dirty="0" err="1"/>
              <a:t>ec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FBB8BC84-C0F0-47D9-AB9E-8FEC15EEFDBE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575012"/>
            <a:ext cx="5759450" cy="12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918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Causes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bradyarrhythmias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err="1"/>
              <a:t>Degenerative</a:t>
            </a:r>
            <a:r>
              <a:rPr lang="cs-CZ" dirty="0"/>
              <a:t> </a:t>
            </a:r>
            <a:r>
              <a:rPr lang="cs-CZ" dirty="0" err="1"/>
              <a:t>changes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electrical</a:t>
            </a:r>
            <a:r>
              <a:rPr lang="cs-CZ" dirty="0"/>
              <a:t> </a:t>
            </a:r>
            <a:r>
              <a:rPr lang="cs-CZ" dirty="0" err="1"/>
              <a:t>system</a:t>
            </a:r>
            <a:r>
              <a:rPr lang="cs-CZ" dirty="0"/>
              <a:t> - most </a:t>
            </a:r>
          </a:p>
          <a:p>
            <a:r>
              <a:rPr lang="cs-CZ" dirty="0" err="1"/>
              <a:t>Drugs</a:t>
            </a:r>
            <a:r>
              <a:rPr lang="cs-CZ" dirty="0"/>
              <a:t> (</a:t>
            </a:r>
            <a:r>
              <a:rPr lang="el-GR" dirty="0"/>
              <a:t>β-</a:t>
            </a:r>
            <a:r>
              <a:rPr lang="cs-CZ" dirty="0" err="1"/>
              <a:t>blockers</a:t>
            </a:r>
            <a:r>
              <a:rPr lang="cs-CZ" dirty="0"/>
              <a:t>, Ca-</a:t>
            </a:r>
            <a:r>
              <a:rPr lang="cs-CZ" dirty="0" err="1"/>
              <a:t>channel</a:t>
            </a:r>
            <a:r>
              <a:rPr lang="cs-CZ" dirty="0"/>
              <a:t> </a:t>
            </a:r>
            <a:r>
              <a:rPr lang="cs-CZ" dirty="0" err="1"/>
              <a:t>blockers</a:t>
            </a:r>
            <a:r>
              <a:rPr lang="cs-CZ" dirty="0"/>
              <a:t>, digoxine, AA) </a:t>
            </a:r>
          </a:p>
          <a:p>
            <a:r>
              <a:rPr lang="cs-CZ" dirty="0"/>
              <a:t>AA </a:t>
            </a:r>
            <a:r>
              <a:rPr lang="cs-CZ" dirty="0" err="1"/>
              <a:t>combinations</a:t>
            </a:r>
            <a:r>
              <a:rPr lang="cs-CZ" dirty="0"/>
              <a:t>, </a:t>
            </a:r>
            <a:r>
              <a:rPr lang="cs-CZ" dirty="0" err="1"/>
              <a:t>other</a:t>
            </a:r>
            <a:r>
              <a:rPr lang="cs-CZ" dirty="0"/>
              <a:t> </a:t>
            </a:r>
            <a:r>
              <a:rPr lang="cs-CZ" dirty="0" err="1"/>
              <a:t>drug</a:t>
            </a:r>
            <a:r>
              <a:rPr lang="cs-CZ" dirty="0"/>
              <a:t> </a:t>
            </a:r>
            <a:r>
              <a:rPr lang="cs-CZ" dirty="0" err="1"/>
              <a:t>interactions</a:t>
            </a:r>
            <a:r>
              <a:rPr lang="cs-CZ" dirty="0"/>
              <a:t>…</a:t>
            </a:r>
          </a:p>
          <a:p>
            <a:r>
              <a:rPr lang="cs-CZ" dirty="0" err="1"/>
              <a:t>Acute</a:t>
            </a:r>
            <a:r>
              <a:rPr lang="cs-CZ" dirty="0"/>
              <a:t> </a:t>
            </a:r>
            <a:r>
              <a:rPr lang="cs-CZ" dirty="0" err="1"/>
              <a:t>myocardial</a:t>
            </a:r>
            <a:r>
              <a:rPr lang="cs-CZ" dirty="0"/>
              <a:t> </a:t>
            </a:r>
            <a:r>
              <a:rPr lang="cs-CZ" dirty="0" err="1"/>
              <a:t>ischemia</a:t>
            </a:r>
            <a:r>
              <a:rPr lang="cs-CZ" dirty="0"/>
              <a:t> </a:t>
            </a:r>
          </a:p>
          <a:p>
            <a:r>
              <a:rPr lang="cs-CZ" dirty="0" err="1"/>
              <a:t>Associated</a:t>
            </a:r>
            <a:r>
              <a:rPr lang="cs-CZ" dirty="0"/>
              <a:t> </a:t>
            </a:r>
            <a:r>
              <a:rPr lang="cs-CZ" dirty="0" err="1"/>
              <a:t>diseases</a:t>
            </a:r>
            <a:r>
              <a:rPr lang="cs-CZ" dirty="0"/>
              <a:t>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/>
              <a:t>kidneys</a:t>
            </a:r>
            <a:r>
              <a:rPr lang="cs-CZ" dirty="0"/>
              <a:t> – </a:t>
            </a:r>
            <a:r>
              <a:rPr lang="cs-CZ" dirty="0" err="1"/>
              <a:t>hypercalemia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/>
              <a:t>thyroid</a:t>
            </a:r>
            <a:r>
              <a:rPr lang="cs-CZ" dirty="0"/>
              <a:t> </a:t>
            </a:r>
            <a:r>
              <a:rPr lang="cs-CZ" dirty="0" err="1"/>
              <a:t>gland</a:t>
            </a:r>
            <a:r>
              <a:rPr lang="cs-CZ" dirty="0"/>
              <a:t> - </a:t>
            </a:r>
            <a:r>
              <a:rPr lang="cs-CZ" dirty="0" err="1"/>
              <a:t>hypofunction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	COPD - </a:t>
            </a:r>
            <a:r>
              <a:rPr lang="cs-CZ" dirty="0" err="1"/>
              <a:t>hypoxia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/>
              <a:t>tPNO</a:t>
            </a:r>
            <a:r>
              <a:rPr lang="cs-CZ" dirty="0"/>
              <a:t>, </a:t>
            </a:r>
            <a:r>
              <a:rPr lang="cs-CZ" dirty="0" err="1"/>
              <a:t>cardiac</a:t>
            </a:r>
            <a:r>
              <a:rPr lang="cs-CZ" dirty="0"/>
              <a:t> </a:t>
            </a:r>
            <a:r>
              <a:rPr lang="cs-CZ" dirty="0" err="1"/>
              <a:t>tamponade</a:t>
            </a: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740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ike\Desktop\prednaska arytmie\sc\SSsy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57" y="302663"/>
            <a:ext cx="8884251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642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ike\Desktop\prednaska arytmie\sc\SSsy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8593000" cy="277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718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ike\Desktop\prednaska arytmie\sc\AVI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26" y="562882"/>
            <a:ext cx="8561451" cy="578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926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ike\Desktop\prednaska arytmie\sc\AVII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79602"/>
            <a:ext cx="8856984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653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Mike\Desktop\prednaska arytmie\sc\AVIII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692696"/>
            <a:ext cx="8627212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2540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ike\Desktop\prednaska arytmie\sc\AVIII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78" y="1124744"/>
            <a:ext cx="8742610" cy="471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285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163" y="1341"/>
            <a:ext cx="8229600" cy="1143000"/>
          </a:xfrm>
        </p:spPr>
        <p:txBody>
          <a:bodyPr>
            <a:normAutofit/>
          </a:bodyPr>
          <a:lstStyle/>
          <a:p>
            <a:r>
              <a:rPr lang="en-US" sz="2800" dirty="0"/>
              <a:t>Algorithms of prehospital and hospital procedures in a</a:t>
            </a:r>
            <a:r>
              <a:rPr lang="cs-CZ" sz="2800" dirty="0"/>
              <a:t> case </a:t>
            </a:r>
            <a:r>
              <a:rPr lang="cs-CZ" sz="2800" dirty="0" err="1"/>
              <a:t>of</a:t>
            </a:r>
            <a:r>
              <a:rPr lang="en-US" sz="2800" dirty="0"/>
              <a:t> acute</a:t>
            </a:r>
            <a:r>
              <a:rPr lang="cs-CZ" sz="2800" dirty="0"/>
              <a:t> </a:t>
            </a:r>
            <a:r>
              <a:rPr lang="en-US" sz="2800" dirty="0" err="1"/>
              <a:t>bradyarrhythmias</a:t>
            </a:r>
            <a:r>
              <a:rPr lang="en-US" sz="2800" dirty="0"/>
              <a:t> </a:t>
            </a:r>
            <a:endParaRPr lang="cs-CZ" sz="2800" dirty="0"/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4A19CFB2-D73F-420A-9545-E81D9A552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144341"/>
            <a:ext cx="7162800" cy="545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2458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32405"/>
            <a:ext cx="8229600" cy="1143000"/>
          </a:xfrm>
        </p:spPr>
        <p:txBody>
          <a:bodyPr>
            <a:normAutofit/>
          </a:bodyPr>
          <a:lstStyle/>
          <a:p>
            <a:r>
              <a:rPr lang="en-US" sz="2800" dirty="0"/>
              <a:t>Algorithms of prehospital and hospital procedures in a</a:t>
            </a:r>
            <a:r>
              <a:rPr lang="cs-CZ" sz="2800" dirty="0"/>
              <a:t> case </a:t>
            </a:r>
            <a:r>
              <a:rPr lang="cs-CZ" sz="2800" dirty="0" err="1"/>
              <a:t>of</a:t>
            </a:r>
            <a:r>
              <a:rPr lang="en-US" sz="2800" dirty="0"/>
              <a:t> acute</a:t>
            </a:r>
            <a:r>
              <a:rPr lang="cs-CZ" sz="2800" dirty="0"/>
              <a:t> </a:t>
            </a:r>
            <a:r>
              <a:rPr lang="en-US" sz="2800" dirty="0" err="1"/>
              <a:t>bradyarrhythmias</a:t>
            </a:r>
            <a:r>
              <a:rPr lang="en-US" sz="2800" dirty="0"/>
              <a:t> </a:t>
            </a:r>
            <a:endParaRPr lang="cs-CZ" sz="2800" dirty="0"/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8BFA5CF0-DBB8-47D3-A038-699D1B5AC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387" y="1175405"/>
            <a:ext cx="7515225" cy="557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78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Bundle</a:t>
            </a:r>
            <a:r>
              <a:rPr lang="cs-CZ" b="1" dirty="0"/>
              <a:t> </a:t>
            </a:r>
            <a:r>
              <a:rPr lang="cs-CZ" b="1" dirty="0" err="1"/>
              <a:t>branch</a:t>
            </a:r>
            <a:r>
              <a:rPr lang="cs-CZ" b="1" dirty="0"/>
              <a:t> </a:t>
            </a:r>
            <a:r>
              <a:rPr lang="cs-CZ" b="1" dirty="0" err="1"/>
              <a:t>blocks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RBBB a LBBB</a:t>
            </a:r>
          </a:p>
          <a:p>
            <a:r>
              <a:rPr lang="en-US" dirty="0"/>
              <a:t>Isolated without accompanying blockages of the AV node or the second </a:t>
            </a:r>
            <a:r>
              <a:rPr lang="cs-CZ" dirty="0" err="1"/>
              <a:t>bundle</a:t>
            </a:r>
            <a:r>
              <a:rPr lang="en-US" dirty="0"/>
              <a:t> - without HD instability </a:t>
            </a:r>
            <a:endParaRPr lang="cs-CZ" dirty="0"/>
          </a:p>
          <a:p>
            <a:r>
              <a:rPr lang="en-US" dirty="0">
                <a:solidFill>
                  <a:srgbClr val="FF0000"/>
                </a:solidFill>
              </a:rPr>
              <a:t>BUT!!! It can be a sign of PE or AKS !!!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en-US" dirty="0"/>
              <a:t>LBBB is almost always associated with organic heart damage (</a:t>
            </a:r>
            <a:r>
              <a:rPr lang="en-US" dirty="0" err="1"/>
              <a:t>dKMP</a:t>
            </a:r>
            <a:r>
              <a:rPr lang="en-US" dirty="0"/>
              <a:t>, coronary heart disease, valve defect) </a:t>
            </a:r>
            <a:endParaRPr lang="cs-CZ" dirty="0"/>
          </a:p>
          <a:p>
            <a:r>
              <a:rPr lang="en-US" dirty="0"/>
              <a:t>RBBB + LAH, RBBB + LPH, AV I.</a:t>
            </a:r>
            <a:r>
              <a:rPr lang="cs-CZ" dirty="0" err="1"/>
              <a:t>deg</a:t>
            </a:r>
            <a:r>
              <a:rPr lang="en-US" dirty="0"/>
              <a:t> + RBBB + LH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9926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45674" y="0"/>
            <a:ext cx="8229600" cy="1143000"/>
          </a:xfrm>
        </p:spPr>
        <p:txBody>
          <a:bodyPr/>
          <a:lstStyle/>
          <a:p>
            <a:r>
              <a:rPr lang="cs-CZ" dirty="0"/>
              <a:t>RBBB</a:t>
            </a:r>
          </a:p>
        </p:txBody>
      </p:sp>
      <p:pic>
        <p:nvPicPr>
          <p:cNvPr id="5122" name="Picture 2" descr="C:\Users\Mike\Desktop\prednaska arytmie\sc\RBBB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72325"/>
            <a:ext cx="8064896" cy="5653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78364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ike\Desktop\prednaska arytmie\sc\RBBB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74338"/>
            <a:ext cx="8609990" cy="611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421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2405"/>
            <a:ext cx="8229600" cy="1143000"/>
          </a:xfrm>
        </p:spPr>
        <p:txBody>
          <a:bodyPr/>
          <a:lstStyle/>
          <a:p>
            <a:r>
              <a:rPr lang="cs-CZ" dirty="0"/>
              <a:t>LBBB</a:t>
            </a:r>
          </a:p>
        </p:txBody>
      </p:sp>
      <p:pic>
        <p:nvPicPr>
          <p:cNvPr id="3074" name="Picture 2" descr="C:\Users\Mike\Desktop\prednaska arytmie\sc\LBBB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2916"/>
            <a:ext cx="7920880" cy="5592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1159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ike\Desktop\prednaska arytmie\sc\LBBB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13" y="431638"/>
            <a:ext cx="8659331" cy="591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4686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err="1"/>
              <a:t>Tachyarrytmias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888432"/>
          </a:xfrm>
        </p:spPr>
        <p:txBody>
          <a:bodyPr>
            <a:normAutofit/>
          </a:bodyPr>
          <a:lstStyle/>
          <a:p>
            <a:r>
              <a:rPr lang="cs-CZ" u="sng" dirty="0" err="1"/>
              <a:t>Supraventricular</a:t>
            </a:r>
            <a:r>
              <a:rPr lang="cs-CZ" u="sng" dirty="0"/>
              <a:t> </a:t>
            </a:r>
            <a:r>
              <a:rPr lang="cs-CZ" u="sng" dirty="0" err="1"/>
              <a:t>tachycardias</a:t>
            </a:r>
            <a:endParaRPr lang="cs-CZ" u="sng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Sinus </a:t>
            </a:r>
            <a:r>
              <a:rPr lang="cs-CZ" dirty="0" err="1"/>
              <a:t>tachycardia</a:t>
            </a:r>
            <a:r>
              <a:rPr lang="cs-CZ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/>
              <a:t>Atrial</a:t>
            </a:r>
            <a:r>
              <a:rPr lang="cs-CZ" dirty="0"/>
              <a:t> </a:t>
            </a:r>
            <a:r>
              <a:rPr lang="cs-CZ" dirty="0" err="1"/>
              <a:t>fibrillation</a:t>
            </a:r>
            <a:r>
              <a:rPr lang="cs-CZ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/>
              <a:t>Atrial</a:t>
            </a:r>
            <a:r>
              <a:rPr lang="cs-CZ" dirty="0"/>
              <a:t> </a:t>
            </a:r>
            <a:r>
              <a:rPr lang="cs-CZ" dirty="0" err="1"/>
              <a:t>flutter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/>
              <a:t>Atrial</a:t>
            </a:r>
            <a:r>
              <a:rPr lang="cs-CZ" dirty="0"/>
              <a:t> </a:t>
            </a:r>
            <a:r>
              <a:rPr lang="cs-CZ" dirty="0" err="1"/>
              <a:t>focal</a:t>
            </a:r>
            <a:r>
              <a:rPr lang="cs-CZ" dirty="0"/>
              <a:t> </a:t>
            </a:r>
            <a:r>
              <a:rPr lang="cs-CZ" dirty="0" err="1"/>
              <a:t>tachycardia</a:t>
            </a:r>
            <a:r>
              <a:rPr lang="cs-CZ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AV </a:t>
            </a:r>
            <a:r>
              <a:rPr lang="cs-CZ" dirty="0" err="1"/>
              <a:t>nodal</a:t>
            </a:r>
            <a:r>
              <a:rPr lang="cs-CZ" dirty="0"/>
              <a:t> </a:t>
            </a:r>
            <a:r>
              <a:rPr lang="cs-CZ" dirty="0" err="1"/>
              <a:t>reentry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tachycardia</a:t>
            </a:r>
            <a:r>
              <a:rPr lang="cs-CZ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AV </a:t>
            </a:r>
            <a:r>
              <a:rPr lang="cs-CZ" dirty="0" err="1"/>
              <a:t>reentry</a:t>
            </a:r>
            <a:r>
              <a:rPr lang="cs-CZ" dirty="0"/>
              <a:t> </a:t>
            </a:r>
            <a:r>
              <a:rPr lang="cs-CZ" dirty="0" err="1"/>
              <a:t>tachycardia</a:t>
            </a:r>
            <a:endParaRPr lang="cs-CZ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55CEB78A-A784-4A83-B646-321347AC1A97}"/>
              </a:ext>
            </a:extLst>
          </p:cNvPr>
          <p:cNvSpPr txBox="1"/>
          <p:nvPr/>
        </p:nvSpPr>
        <p:spPr>
          <a:xfrm>
            <a:off x="143508" y="4876418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z="3200" u="sng" dirty="0" err="1"/>
              <a:t>Ventricular</a:t>
            </a:r>
            <a:r>
              <a:rPr lang="cs-CZ" sz="3200" u="sng" dirty="0"/>
              <a:t> </a:t>
            </a:r>
            <a:r>
              <a:rPr lang="cs-CZ" sz="3200" u="sng" dirty="0" err="1"/>
              <a:t>tachycardias</a:t>
            </a:r>
            <a:endParaRPr lang="cs-CZ" sz="3200" u="sng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3CE684A7-7E2D-4DCB-82AC-C847DCD10A80}"/>
              </a:ext>
            </a:extLst>
          </p:cNvPr>
          <p:cNvSpPr txBox="1"/>
          <p:nvPr/>
        </p:nvSpPr>
        <p:spPr>
          <a:xfrm>
            <a:off x="491024" y="5549751"/>
            <a:ext cx="612068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z="2800" dirty="0" err="1"/>
              <a:t>Ventricular</a:t>
            </a:r>
            <a:r>
              <a:rPr lang="cs-CZ" sz="2800" dirty="0"/>
              <a:t> </a:t>
            </a:r>
            <a:r>
              <a:rPr lang="cs-CZ" sz="2800" dirty="0" err="1"/>
              <a:t>tachycardia</a:t>
            </a:r>
            <a:endParaRPr lang="cs-CZ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z="2800" dirty="0" err="1"/>
              <a:t>Ventricular</a:t>
            </a:r>
            <a:r>
              <a:rPr lang="cs-CZ" sz="2800" dirty="0"/>
              <a:t> </a:t>
            </a:r>
            <a:r>
              <a:rPr lang="cs-CZ" sz="2800" dirty="0" err="1"/>
              <a:t>fibrillation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0847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err="1"/>
              <a:t>Supraventricular</a:t>
            </a:r>
            <a:r>
              <a:rPr lang="cs-CZ" dirty="0"/>
              <a:t> </a:t>
            </a:r>
            <a:r>
              <a:rPr lang="cs-CZ" dirty="0" err="1"/>
              <a:t>arrythmias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2768" y="1484784"/>
            <a:ext cx="8229600" cy="4968552"/>
          </a:xfrm>
        </p:spPr>
        <p:txBody>
          <a:bodyPr>
            <a:normAutofit/>
          </a:bodyPr>
          <a:lstStyle/>
          <a:p>
            <a:r>
              <a:rPr lang="en-US" dirty="0"/>
              <a:t>a diverse group of arrhythmias</a:t>
            </a:r>
            <a:endParaRPr lang="cs-CZ" dirty="0"/>
          </a:p>
          <a:p>
            <a:r>
              <a:rPr lang="en-US" dirty="0"/>
              <a:t>originated on the basis of two mechanisms:</a:t>
            </a:r>
            <a:endParaRPr lang="cs-CZ" dirty="0"/>
          </a:p>
          <a:p>
            <a:pPr lvl="2"/>
            <a:r>
              <a:rPr lang="cs-CZ" dirty="0" err="1">
                <a:solidFill>
                  <a:srgbClr val="FF0000"/>
                </a:solidFill>
              </a:rPr>
              <a:t>Reentry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mechanism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  <a:p>
            <a:pPr lvl="2"/>
            <a:r>
              <a:rPr lang="cs-CZ" dirty="0" err="1">
                <a:solidFill>
                  <a:srgbClr val="FF0000"/>
                </a:solidFill>
              </a:rPr>
              <a:t>Focal</a:t>
            </a:r>
            <a:r>
              <a:rPr lang="cs-CZ" dirty="0">
                <a:solidFill>
                  <a:srgbClr val="FF0000"/>
                </a:solidFill>
              </a:rPr>
              <a:t> aktivity</a:t>
            </a:r>
          </a:p>
          <a:p>
            <a:r>
              <a:rPr lang="en-US" dirty="0"/>
              <a:t>in most cases it is a narrow-complex tachycardia</a:t>
            </a:r>
            <a:endParaRPr lang="cs-CZ" dirty="0"/>
          </a:p>
          <a:p>
            <a:r>
              <a:rPr lang="cs-CZ" dirty="0"/>
              <a:t>QRS </a:t>
            </a:r>
            <a:r>
              <a:rPr lang="cs-CZ" dirty="0" err="1"/>
              <a:t>complexes</a:t>
            </a:r>
            <a:r>
              <a:rPr lang="cs-CZ" dirty="0"/>
              <a:t> </a:t>
            </a:r>
            <a:r>
              <a:rPr lang="cs-CZ" dirty="0" err="1"/>
              <a:t>regular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irregular</a:t>
            </a:r>
            <a:r>
              <a:rPr lang="cs-CZ" dirty="0"/>
              <a:t>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3025D20D-52F5-4254-9732-B2925E0BC43E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7843" y="5378400"/>
            <a:ext cx="5759450" cy="12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2343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636"/>
            <a:ext cx="8229600" cy="1143000"/>
          </a:xfrm>
        </p:spPr>
        <p:txBody>
          <a:bodyPr/>
          <a:lstStyle/>
          <a:p>
            <a:r>
              <a:rPr lang="cs-CZ" dirty="0" err="1"/>
              <a:t>Atrial</a:t>
            </a:r>
            <a:r>
              <a:rPr lang="cs-CZ" dirty="0"/>
              <a:t> </a:t>
            </a:r>
            <a:r>
              <a:rPr lang="cs-CZ" dirty="0" err="1"/>
              <a:t>fibrilation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most common SVT, the incidence is constantly increasing</a:t>
            </a:r>
            <a:endParaRPr lang="cs-CZ" dirty="0"/>
          </a:p>
          <a:p>
            <a:r>
              <a:rPr lang="en-US" dirty="0"/>
              <a:t>uncoordinated action of the </a:t>
            </a:r>
            <a:r>
              <a:rPr lang="cs-CZ" dirty="0" err="1"/>
              <a:t>atrias</a:t>
            </a:r>
            <a:endParaRPr lang="cs-CZ" dirty="0"/>
          </a:p>
          <a:p>
            <a:r>
              <a:rPr lang="en-US" dirty="0"/>
              <a:t>origin and maintenance of </a:t>
            </a:r>
            <a:r>
              <a:rPr lang="cs-CZ" dirty="0"/>
              <a:t>AF </a:t>
            </a:r>
            <a:r>
              <a:rPr lang="en-US" dirty="0"/>
              <a:t>- a combination of mechanisms</a:t>
            </a:r>
            <a:endParaRPr lang="cs-CZ" dirty="0"/>
          </a:p>
          <a:p>
            <a:r>
              <a:rPr lang="cs-CZ" dirty="0"/>
              <a:t>i</a:t>
            </a:r>
            <a:r>
              <a:rPr lang="en-US" dirty="0" err="1"/>
              <a:t>rregular</a:t>
            </a:r>
            <a:r>
              <a:rPr lang="en-US" dirty="0"/>
              <a:t> QRS, missing P</a:t>
            </a:r>
            <a:r>
              <a:rPr lang="cs-CZ" dirty="0"/>
              <a:t>-</a:t>
            </a:r>
            <a:r>
              <a:rPr lang="cs-CZ" dirty="0" err="1"/>
              <a:t>wave</a:t>
            </a:r>
            <a:r>
              <a:rPr lang="en-US" dirty="0"/>
              <a:t>, fibrillation waves above 300/min</a:t>
            </a:r>
            <a:endParaRPr lang="cs-CZ" dirty="0"/>
          </a:p>
          <a:p>
            <a:r>
              <a:rPr lang="cs-CZ" dirty="0" err="1"/>
              <a:t>types</a:t>
            </a:r>
            <a:r>
              <a:rPr lang="cs-CZ" dirty="0"/>
              <a:t>: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The first documented attack </a:t>
            </a:r>
            <a:endParaRPr lang="cs-CZ" dirty="0">
              <a:solidFill>
                <a:srgbClr val="FF0000"/>
              </a:solidFill>
            </a:endParaRPr>
          </a:p>
          <a:p>
            <a:pPr lvl="2"/>
            <a:r>
              <a:rPr lang="en-US" dirty="0">
                <a:solidFill>
                  <a:srgbClr val="FF0000"/>
                </a:solidFill>
              </a:rPr>
              <a:t>Paroxysmal </a:t>
            </a:r>
            <a:r>
              <a:rPr lang="en-US" sz="1900" dirty="0"/>
              <a:t>(terminates within 7 days, usually within 48 hours)</a:t>
            </a:r>
            <a:endParaRPr lang="cs-CZ" sz="1900" dirty="0"/>
          </a:p>
          <a:p>
            <a:pPr lvl="2"/>
            <a:r>
              <a:rPr lang="en-US" dirty="0">
                <a:solidFill>
                  <a:srgbClr val="FF0000"/>
                </a:solidFill>
              </a:rPr>
              <a:t>Persistent</a:t>
            </a:r>
            <a:r>
              <a:rPr lang="en-US" dirty="0"/>
              <a:t> </a:t>
            </a:r>
            <a:r>
              <a:rPr lang="en-US" sz="1900" dirty="0"/>
              <a:t>(longer than 7 days, terminated by cardioversion) </a:t>
            </a:r>
            <a:endParaRPr lang="cs-CZ" sz="1900" dirty="0"/>
          </a:p>
          <a:p>
            <a:pPr lvl="2"/>
            <a:r>
              <a:rPr lang="en-US" dirty="0">
                <a:solidFill>
                  <a:srgbClr val="FF0000"/>
                </a:solidFill>
              </a:rPr>
              <a:t>Long-term persistent </a:t>
            </a:r>
            <a:r>
              <a:rPr lang="en-US" sz="1900" dirty="0"/>
              <a:t>(longer than 1 year, still thine sinus)</a:t>
            </a:r>
            <a:r>
              <a:rPr lang="en-US" dirty="0"/>
              <a:t> </a:t>
            </a:r>
            <a:endParaRPr lang="cs-CZ" dirty="0"/>
          </a:p>
          <a:p>
            <a:pPr lvl="2"/>
            <a:r>
              <a:rPr lang="en-US" dirty="0">
                <a:solidFill>
                  <a:srgbClr val="FF0000"/>
                </a:solidFill>
              </a:rPr>
              <a:t>Permanent</a:t>
            </a:r>
            <a:r>
              <a:rPr lang="en-US" dirty="0"/>
              <a:t> </a:t>
            </a:r>
            <a:r>
              <a:rPr lang="en-US" sz="1900" dirty="0"/>
              <a:t>(</a:t>
            </a:r>
            <a:r>
              <a:rPr lang="en-US" sz="1900" dirty="0" err="1"/>
              <a:t>FiS</a:t>
            </a:r>
            <a:r>
              <a:rPr lang="en-US" sz="1900" dirty="0"/>
              <a:t> basic rhythm, </a:t>
            </a:r>
            <a:r>
              <a:rPr lang="en-US" sz="1900" dirty="0" err="1"/>
              <a:t>th</a:t>
            </a:r>
            <a:r>
              <a:rPr lang="cs-CZ" sz="1900" dirty="0"/>
              <a:t>-</a:t>
            </a:r>
            <a:r>
              <a:rPr lang="en-US" sz="1900" dirty="0"/>
              <a:t>rhythm control only) 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35927587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ike\Desktop\prednaska arytmie\sc\FiS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8803055" cy="533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8174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err="1"/>
              <a:t>Atrial</a:t>
            </a:r>
            <a:r>
              <a:rPr lang="cs-CZ" dirty="0"/>
              <a:t> </a:t>
            </a:r>
            <a:r>
              <a:rPr lang="cs-CZ" dirty="0" err="1"/>
              <a:t>flutter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en-US" dirty="0"/>
              <a:t>circling the macro-reentry circuit </a:t>
            </a:r>
            <a:endParaRPr lang="cs-CZ" dirty="0"/>
          </a:p>
          <a:p>
            <a:r>
              <a:rPr lang="en-US" dirty="0"/>
              <a:t>located in the atria</a:t>
            </a:r>
            <a:r>
              <a:rPr lang="cs-CZ" dirty="0"/>
              <a:t>s</a:t>
            </a:r>
            <a:r>
              <a:rPr lang="en-US" dirty="0"/>
              <a:t> </a:t>
            </a:r>
            <a:endParaRPr lang="cs-CZ" dirty="0"/>
          </a:p>
          <a:p>
            <a:r>
              <a:rPr lang="en-US" dirty="0"/>
              <a:t>compared to </a:t>
            </a:r>
            <a:r>
              <a:rPr lang="cs-CZ" dirty="0"/>
              <a:t>AF</a:t>
            </a:r>
            <a:r>
              <a:rPr lang="en-US" dirty="0"/>
              <a:t> - regularity (mostly </a:t>
            </a:r>
            <a:r>
              <a:rPr lang="cs-CZ" dirty="0">
                <a:sym typeface="Wingdings" panose="05000000000000000000" pitchFamily="2" charset="2"/>
              </a:rPr>
              <a:t></a:t>
            </a:r>
            <a:r>
              <a:rPr lang="en-US" dirty="0"/>
              <a:t>) </a:t>
            </a:r>
            <a:endParaRPr lang="cs-CZ" dirty="0"/>
          </a:p>
          <a:p>
            <a:r>
              <a:rPr lang="en-US" dirty="0"/>
              <a:t>sawtooth </a:t>
            </a:r>
            <a:r>
              <a:rPr lang="en-US" dirty="0">
                <a:solidFill>
                  <a:srgbClr val="FF0000"/>
                </a:solidFill>
              </a:rPr>
              <a:t>F waves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en-US" dirty="0"/>
              <a:t>according to the location of </a:t>
            </a:r>
            <a:r>
              <a:rPr lang="en-US" dirty="0" err="1"/>
              <a:t>reetnry</a:t>
            </a:r>
            <a:r>
              <a:rPr lang="en-US" dirty="0"/>
              <a:t> two groups: </a:t>
            </a:r>
            <a:r>
              <a:rPr lang="cs-CZ" dirty="0"/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             </a:t>
            </a:r>
            <a:r>
              <a:rPr lang="cs-CZ" sz="1600" dirty="0">
                <a:solidFill>
                  <a:srgbClr val="FF0000"/>
                </a:solidFill>
              </a:rPr>
              <a:t>                      </a:t>
            </a:r>
            <a:r>
              <a:rPr lang="en-US" dirty="0">
                <a:solidFill>
                  <a:srgbClr val="FF0000"/>
                </a:solidFill>
              </a:rPr>
              <a:t>typical </a:t>
            </a:r>
            <a:r>
              <a:rPr lang="en-US" dirty="0"/>
              <a:t>x </a:t>
            </a:r>
            <a:r>
              <a:rPr lang="en-US" dirty="0">
                <a:solidFill>
                  <a:srgbClr val="FF0000"/>
                </a:solidFill>
              </a:rPr>
              <a:t>atypical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/>
              <a:t>                   </a:t>
            </a:r>
            <a:r>
              <a:rPr lang="en-US" sz="2000" dirty="0"/>
              <a:t>(important mainly due to different therapeutic approach)</a:t>
            </a:r>
            <a:endParaRPr lang="cs-CZ" sz="2000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AC28591A-683D-4C3C-B427-9830F14D210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575404"/>
            <a:ext cx="5759450" cy="12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5571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Mike\Desktop\prednaska arytmie\sc\flutter4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2" y="692696"/>
            <a:ext cx="8856993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94435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Mike\Desktop\prednaska arytmie\sc\Flutter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4704"/>
            <a:ext cx="8688550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8330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1"/>
            <a:ext cx="8229600" cy="1143000"/>
          </a:xfrm>
        </p:spPr>
        <p:txBody>
          <a:bodyPr/>
          <a:lstStyle/>
          <a:p>
            <a:r>
              <a:rPr lang="cs-CZ" dirty="0"/>
              <a:t>AVNRT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45435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AV </a:t>
            </a:r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en-US" dirty="0"/>
              <a:t>odal </a:t>
            </a: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en-US" dirty="0" err="1"/>
              <a:t>eentry</a:t>
            </a:r>
            <a:r>
              <a:rPr lang="en-US" dirty="0"/>
              <a:t> of </a:t>
            </a:r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en-US" dirty="0" err="1"/>
              <a:t>achycardia</a:t>
            </a:r>
            <a:r>
              <a:rPr lang="en-US" dirty="0"/>
              <a:t> </a:t>
            </a:r>
            <a:endParaRPr lang="cs-CZ" dirty="0"/>
          </a:p>
          <a:p>
            <a:r>
              <a:rPr lang="cs-CZ" dirty="0"/>
              <a:t>r</a:t>
            </a:r>
            <a:r>
              <a:rPr lang="en-US" dirty="0" err="1"/>
              <a:t>eentry</a:t>
            </a:r>
            <a:r>
              <a:rPr lang="en-US" dirty="0"/>
              <a:t> circuit located in the AV node and adjacent tissue</a:t>
            </a:r>
            <a:endParaRPr lang="cs-CZ" dirty="0"/>
          </a:p>
          <a:p>
            <a:r>
              <a:rPr lang="cs-CZ" dirty="0"/>
              <a:t>s</a:t>
            </a:r>
            <a:r>
              <a:rPr lang="en-US" dirty="0"/>
              <a:t>low and fast track </a:t>
            </a:r>
            <a:endParaRPr lang="cs-CZ" dirty="0"/>
          </a:p>
          <a:p>
            <a:r>
              <a:rPr lang="cs-CZ" dirty="0"/>
              <a:t>s</a:t>
            </a:r>
            <a:r>
              <a:rPr lang="en-US" dirty="0" err="1"/>
              <a:t>imultaneous</a:t>
            </a:r>
            <a:r>
              <a:rPr lang="en-US" dirty="0"/>
              <a:t> contraction of the atria</a:t>
            </a:r>
            <a:r>
              <a:rPr lang="cs-CZ" dirty="0"/>
              <a:t>s</a:t>
            </a:r>
            <a:r>
              <a:rPr lang="en-US" dirty="0"/>
              <a:t> and ventricles - the P wave may not be noticeable, often hidden in or behind the QRS </a:t>
            </a:r>
            <a:r>
              <a:rPr lang="cs-CZ" dirty="0" err="1"/>
              <a:t>complex</a:t>
            </a:r>
            <a:endParaRPr lang="cs-CZ" dirty="0"/>
          </a:p>
          <a:p>
            <a:r>
              <a:rPr lang="cs-CZ" dirty="0"/>
              <a:t>o</a:t>
            </a:r>
            <a:r>
              <a:rPr lang="en-US" dirty="0" err="1"/>
              <a:t>ften</a:t>
            </a:r>
            <a:r>
              <a:rPr lang="en-US" dirty="0"/>
              <a:t> young and middle-aged women </a:t>
            </a:r>
            <a:endParaRPr lang="cs-CZ" dirty="0"/>
          </a:p>
          <a:p>
            <a:r>
              <a:rPr lang="en-US" dirty="0"/>
              <a:t>unpleasant palpitations, chest tightness, vertigo or weakness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83156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/>
              <a:t>AVNRT and AVRT</a:t>
            </a:r>
          </a:p>
        </p:txBody>
      </p:sp>
      <p:pic>
        <p:nvPicPr>
          <p:cNvPr id="19458" name="Picture 2" descr="C:\Users\Mike\Desktop\prednaska arytmie\sc\AVNRTpic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2751"/>
            <a:ext cx="914400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6666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 descr="C:\Users\Mike\Desktop\prednaska arytmie\sc\AVNRT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692696"/>
            <a:ext cx="8784977" cy="5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59240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Mike\Desktop\prednaska arytmie\sc\AVNRT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95" y="692696"/>
            <a:ext cx="8821318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0050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Mike\Desktop\prednaska arytmie\sc\AVNRT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20688"/>
            <a:ext cx="8749254" cy="5651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7780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341"/>
            <a:ext cx="8517632" cy="1143000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Dif.dg</a:t>
            </a:r>
            <a:r>
              <a:rPr lang="cs-CZ" dirty="0"/>
              <a:t>.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narrow</a:t>
            </a:r>
            <a:r>
              <a:rPr lang="cs-CZ" dirty="0"/>
              <a:t> </a:t>
            </a:r>
            <a:r>
              <a:rPr lang="cs-CZ" dirty="0" err="1"/>
              <a:t>complex</a:t>
            </a:r>
            <a:r>
              <a:rPr lang="cs-CZ" dirty="0"/>
              <a:t> </a:t>
            </a:r>
            <a:r>
              <a:rPr lang="cs-CZ" dirty="0" err="1"/>
              <a:t>tachycardia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useful record onset and end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arrytmia</a:t>
            </a:r>
            <a:endParaRPr lang="cs-CZ" dirty="0"/>
          </a:p>
          <a:p>
            <a:r>
              <a:rPr lang="en-US" dirty="0"/>
              <a:t>SVTs are mostly narrow-complex 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en-US" dirty="0" err="1">
                <a:solidFill>
                  <a:srgbClr val="FF0000"/>
                </a:solidFill>
              </a:rPr>
              <a:t>xception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- previous blockages of </a:t>
            </a:r>
            <a:r>
              <a:rPr lang="cs-CZ" dirty="0"/>
              <a:t>T</a:t>
            </a:r>
            <a:r>
              <a:rPr lang="en-US" dirty="0" err="1"/>
              <a:t>awar</a:t>
            </a:r>
            <a:r>
              <a:rPr lang="cs-CZ" dirty="0"/>
              <a:t>as </a:t>
            </a:r>
            <a:r>
              <a:rPr lang="cs-CZ" dirty="0" err="1"/>
              <a:t>bundles</a:t>
            </a:r>
            <a:r>
              <a:rPr lang="cs-CZ" dirty="0"/>
              <a:t>,</a:t>
            </a:r>
            <a:r>
              <a:rPr lang="en-US" dirty="0"/>
              <a:t> „</a:t>
            </a:r>
            <a:r>
              <a:rPr lang="cs-CZ" dirty="0" err="1"/>
              <a:t>conduction</a:t>
            </a:r>
            <a:r>
              <a:rPr lang="cs-CZ" dirty="0"/>
              <a:t> </a:t>
            </a:r>
            <a:r>
              <a:rPr lang="en-US" dirty="0"/>
              <a:t>aberration", </a:t>
            </a:r>
            <a:r>
              <a:rPr lang="en-US" dirty="0" err="1"/>
              <a:t>antidromatic</a:t>
            </a:r>
            <a:r>
              <a:rPr lang="en-US" dirty="0"/>
              <a:t> AVRT </a:t>
            </a:r>
            <a:endParaRPr lang="cs-CZ" dirty="0"/>
          </a:p>
          <a:p>
            <a:r>
              <a:rPr lang="en-US" dirty="0"/>
              <a:t>if the rhythm is irregular and there is no atrial activity other than fibrillation f = </a:t>
            </a:r>
            <a:r>
              <a:rPr lang="cs-CZ" dirty="0"/>
              <a:t>AF</a:t>
            </a:r>
            <a:r>
              <a:rPr lang="en-US" dirty="0"/>
              <a:t> </a:t>
            </a:r>
            <a:endParaRPr lang="cs-CZ" dirty="0"/>
          </a:p>
          <a:p>
            <a:r>
              <a:rPr lang="en-US" dirty="0"/>
              <a:t>if waves F (sawtooth, 250-300/min) = atrial flutter </a:t>
            </a:r>
            <a:endParaRPr lang="cs-CZ" dirty="0"/>
          </a:p>
          <a:p>
            <a:r>
              <a:rPr lang="cs-CZ" dirty="0" err="1"/>
              <a:t>If</a:t>
            </a:r>
            <a:r>
              <a:rPr lang="cs-CZ" dirty="0"/>
              <a:t> </a:t>
            </a:r>
            <a:r>
              <a:rPr lang="en-US" dirty="0"/>
              <a:t>narrow</a:t>
            </a:r>
            <a:r>
              <a:rPr lang="cs-CZ" dirty="0"/>
              <a:t>-</a:t>
            </a:r>
            <a:r>
              <a:rPr lang="cs-CZ" dirty="0" err="1"/>
              <a:t>complex</a:t>
            </a:r>
            <a:r>
              <a:rPr lang="cs-CZ" dirty="0"/>
              <a:t> </a:t>
            </a:r>
            <a:r>
              <a:rPr lang="en-US" dirty="0" err="1"/>
              <a:t>tachy</a:t>
            </a:r>
            <a:r>
              <a:rPr lang="en-US" dirty="0"/>
              <a:t>, regular QRS and absence of P</a:t>
            </a:r>
            <a:r>
              <a:rPr lang="cs-CZ" dirty="0"/>
              <a:t> </a:t>
            </a:r>
            <a:r>
              <a:rPr lang="cs-CZ" dirty="0" err="1"/>
              <a:t>wave</a:t>
            </a:r>
            <a:r>
              <a:rPr lang="cs-CZ" dirty="0"/>
              <a:t> -&gt; </a:t>
            </a:r>
            <a:r>
              <a:rPr lang="en-US" dirty="0"/>
              <a:t>very often AVNRT</a:t>
            </a:r>
            <a:endParaRPr lang="cs-CZ" dirty="0"/>
          </a:p>
          <a:p>
            <a:r>
              <a:rPr lang="en-US" dirty="0"/>
              <a:t>Narrow</a:t>
            </a:r>
            <a:r>
              <a:rPr lang="cs-CZ" dirty="0"/>
              <a:t>-</a:t>
            </a:r>
            <a:r>
              <a:rPr lang="cs-CZ" dirty="0" err="1"/>
              <a:t>complex</a:t>
            </a:r>
            <a:r>
              <a:rPr lang="cs-CZ" dirty="0"/>
              <a:t> </a:t>
            </a:r>
            <a:r>
              <a:rPr lang="en-US" dirty="0" err="1"/>
              <a:t>tachy</a:t>
            </a:r>
            <a:r>
              <a:rPr lang="en-US" dirty="0"/>
              <a:t>, </a:t>
            </a:r>
            <a:r>
              <a:rPr lang="cs-CZ" dirty="0" err="1"/>
              <a:t>regular</a:t>
            </a:r>
            <a:r>
              <a:rPr lang="cs-CZ" dirty="0"/>
              <a:t> </a:t>
            </a:r>
            <a:r>
              <a:rPr lang="en-US" dirty="0"/>
              <a:t>QRS, P waves </a:t>
            </a:r>
            <a:r>
              <a:rPr lang="cs-CZ" dirty="0"/>
              <a:t>-&gt;</a:t>
            </a:r>
            <a:r>
              <a:rPr lang="en-US" dirty="0"/>
              <a:t> sin. tachycardia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2938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Mike\Desktop\prednaska arytmie\ALG_m50_t20_0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88640"/>
            <a:ext cx="8991600" cy="6407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2982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48779"/>
            <a:ext cx="8757617" cy="1540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2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21638"/>
            <a:ext cx="8757617" cy="1482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3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085184"/>
            <a:ext cx="8640960" cy="1383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188640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Adenosine in SVT: </a:t>
            </a:r>
            <a:r>
              <a:rPr lang="cs-CZ" sz="3200" dirty="0" err="1"/>
              <a:t>difdg</a:t>
            </a:r>
            <a:r>
              <a:rPr lang="cs-CZ" sz="3200" dirty="0"/>
              <a:t>. x </a:t>
            </a:r>
            <a:r>
              <a:rPr lang="cs-CZ" sz="3200" dirty="0" err="1"/>
              <a:t>th</a:t>
            </a:r>
            <a:endParaRPr lang="cs-CZ" sz="32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7164288" y="3121638"/>
            <a:ext cx="0" cy="451378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012160" y="4725144"/>
            <a:ext cx="0" cy="451378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7164288" y="4149080"/>
            <a:ext cx="1772841" cy="0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5536" y="5949280"/>
            <a:ext cx="5616624" cy="72008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483768" y="594303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7,5 s</a:t>
            </a:r>
          </a:p>
        </p:txBody>
      </p:sp>
    </p:spTree>
    <p:extLst>
      <p:ext uri="{BB962C8B-B14F-4D97-AF65-F5344CB8AC3E}">
        <p14:creationId xmlns:p14="http://schemas.microsoft.com/office/powerpoint/2010/main" val="14031443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4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30" y="980728"/>
            <a:ext cx="8656662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5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84" y="2924944"/>
            <a:ext cx="8764674" cy="1527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6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7152"/>
            <a:ext cx="8583116" cy="15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188640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Adenosine in SVT: </a:t>
            </a:r>
            <a:r>
              <a:rPr lang="cs-CZ" sz="3200" dirty="0" err="1"/>
              <a:t>difdg</a:t>
            </a:r>
            <a:r>
              <a:rPr lang="cs-CZ" sz="3200" dirty="0"/>
              <a:t>. x </a:t>
            </a:r>
            <a:r>
              <a:rPr lang="cs-CZ" sz="3200" dirty="0" err="1"/>
              <a:t>th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686221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405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err="1"/>
              <a:t>Ventricular</a:t>
            </a:r>
            <a:r>
              <a:rPr lang="cs-CZ" dirty="0"/>
              <a:t> </a:t>
            </a:r>
            <a:r>
              <a:rPr lang="cs-CZ" dirty="0" err="1"/>
              <a:t>tachyarrythmias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u="sng" dirty="0"/>
              <a:t>Ventricular tachycardia: </a:t>
            </a:r>
            <a:endParaRPr lang="cs-CZ" u="sng" dirty="0"/>
          </a:p>
          <a:p>
            <a:r>
              <a:rPr lang="en-US" dirty="0"/>
              <a:t>depolarization spreads through the ventricular muscle independently of the </a:t>
            </a:r>
            <a:r>
              <a:rPr lang="cs-CZ" dirty="0" err="1"/>
              <a:t>electrical</a:t>
            </a:r>
            <a:r>
              <a:rPr lang="cs-CZ" dirty="0"/>
              <a:t> </a:t>
            </a:r>
            <a:r>
              <a:rPr lang="cs-CZ" dirty="0" err="1"/>
              <a:t>system</a:t>
            </a:r>
            <a:r>
              <a:rPr lang="cs-CZ" dirty="0"/>
              <a:t> </a:t>
            </a:r>
          </a:p>
          <a:p>
            <a:r>
              <a:rPr lang="en-US" dirty="0"/>
              <a:t>QRS wide (over 120ms), bizarre shape </a:t>
            </a:r>
            <a:endParaRPr lang="cs-CZ" dirty="0"/>
          </a:p>
          <a:p>
            <a:r>
              <a:rPr lang="en-US" dirty="0"/>
              <a:t>duration longer than 30s or leading to HD </a:t>
            </a:r>
            <a:r>
              <a:rPr lang="cs-CZ" dirty="0" err="1"/>
              <a:t>instability</a:t>
            </a:r>
            <a:r>
              <a:rPr lang="cs-CZ" dirty="0"/>
              <a:t> </a:t>
            </a:r>
            <a:r>
              <a:rPr lang="en-US" dirty="0"/>
              <a:t>= </a:t>
            </a:r>
            <a:r>
              <a:rPr lang="en-US" dirty="0">
                <a:solidFill>
                  <a:srgbClr val="FF0000"/>
                </a:solidFill>
              </a:rPr>
              <a:t>permanent</a:t>
            </a:r>
            <a:r>
              <a:rPr lang="en-US" dirty="0"/>
              <a:t> </a:t>
            </a:r>
            <a:endParaRPr lang="cs-CZ" dirty="0"/>
          </a:p>
          <a:p>
            <a:r>
              <a:rPr lang="en-US" dirty="0"/>
              <a:t>shorter or without HD instability = </a:t>
            </a:r>
            <a:r>
              <a:rPr lang="en-US" dirty="0">
                <a:solidFill>
                  <a:srgbClr val="FF0000"/>
                </a:solidFill>
              </a:rPr>
              <a:t>not permanent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en-US" dirty="0"/>
              <a:t>salvo of 3 or more with f above 100/min = </a:t>
            </a:r>
            <a:r>
              <a:rPr lang="en-US" dirty="0">
                <a:solidFill>
                  <a:srgbClr val="FF0000"/>
                </a:solidFill>
              </a:rPr>
              <a:t>transient run </a:t>
            </a:r>
            <a:r>
              <a:rPr lang="cs-CZ" dirty="0" err="1">
                <a:solidFill>
                  <a:srgbClr val="FF0000"/>
                </a:solidFill>
              </a:rPr>
              <a:t>of</a:t>
            </a:r>
            <a:r>
              <a:rPr lang="cs-CZ" dirty="0">
                <a:solidFill>
                  <a:srgbClr val="FF0000"/>
                </a:solidFill>
              </a:rPr>
              <a:t> VT</a:t>
            </a:r>
          </a:p>
          <a:p>
            <a:r>
              <a:rPr lang="en-US" dirty="0"/>
              <a:t>QRS of the same </a:t>
            </a:r>
            <a:r>
              <a:rPr lang="cs-CZ" dirty="0" err="1"/>
              <a:t>shape</a:t>
            </a:r>
            <a:r>
              <a:rPr lang="en-US" dirty="0"/>
              <a:t> = </a:t>
            </a:r>
            <a:r>
              <a:rPr lang="en-US" dirty="0">
                <a:solidFill>
                  <a:srgbClr val="FF0000"/>
                </a:solidFill>
              </a:rPr>
              <a:t>monomorphic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en-US" dirty="0"/>
              <a:t>QRS of different shape = </a:t>
            </a:r>
            <a:r>
              <a:rPr lang="en-US" dirty="0">
                <a:solidFill>
                  <a:srgbClr val="FF0000"/>
                </a:solidFill>
              </a:rPr>
              <a:t>polymorphic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en-US" dirty="0"/>
              <a:t>Torsade de pointes CT </a:t>
            </a:r>
            <a:r>
              <a:rPr lang="en-US" sz="2800" dirty="0"/>
              <a:t>(polymorphic with long QT</a:t>
            </a:r>
            <a:r>
              <a:rPr lang="cs-CZ" sz="2800" dirty="0"/>
              <a:t> interval</a:t>
            </a:r>
            <a:r>
              <a:rPr lang="en-US" sz="2800" dirty="0"/>
              <a:t>) 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586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err="1"/>
              <a:t>Ventricular</a:t>
            </a:r>
            <a:r>
              <a:rPr lang="cs-CZ" dirty="0"/>
              <a:t> </a:t>
            </a:r>
            <a:r>
              <a:rPr lang="cs-CZ" dirty="0" err="1"/>
              <a:t>tachyarrythmias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435280" cy="532859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u="sng" dirty="0" err="1"/>
              <a:t>Clinical</a:t>
            </a:r>
            <a:r>
              <a:rPr lang="cs-CZ" u="sng" dirty="0"/>
              <a:t> </a:t>
            </a:r>
            <a:r>
              <a:rPr lang="cs-CZ" u="sng" dirty="0" err="1"/>
              <a:t>symptoms</a:t>
            </a:r>
            <a:r>
              <a:rPr lang="cs-CZ" u="sng" dirty="0"/>
              <a:t>:</a:t>
            </a:r>
          </a:p>
          <a:p>
            <a:r>
              <a:rPr lang="en-US" dirty="0"/>
              <a:t>often in patients with organic heart d</a:t>
            </a:r>
            <a:r>
              <a:rPr lang="cs-CZ" dirty="0" err="1"/>
              <a:t>isease</a:t>
            </a:r>
            <a:endParaRPr lang="cs-CZ" dirty="0"/>
          </a:p>
          <a:p>
            <a:r>
              <a:rPr lang="en-US" dirty="0"/>
              <a:t>emergent clinical condition </a:t>
            </a:r>
            <a:endParaRPr lang="cs-CZ" dirty="0"/>
          </a:p>
          <a:p>
            <a:r>
              <a:rPr lang="en-US" dirty="0"/>
              <a:t>HD stability - prompt cardioversion </a:t>
            </a:r>
            <a:endParaRPr lang="cs-CZ" dirty="0"/>
          </a:p>
          <a:p>
            <a:r>
              <a:rPr lang="en-US" dirty="0"/>
              <a:t>HD </a:t>
            </a:r>
            <a:r>
              <a:rPr lang="cs-CZ" dirty="0" err="1"/>
              <a:t>instability</a:t>
            </a:r>
            <a:r>
              <a:rPr lang="en-US" dirty="0"/>
              <a:t>- C</a:t>
            </a:r>
            <a:r>
              <a:rPr lang="cs-CZ" dirty="0"/>
              <a:t>P</a:t>
            </a:r>
            <a:r>
              <a:rPr lang="en-US" dirty="0"/>
              <a:t>R </a:t>
            </a:r>
            <a:endParaRPr lang="cs-CZ" dirty="0"/>
          </a:p>
          <a:p>
            <a:r>
              <a:rPr lang="en-US" dirty="0"/>
              <a:t>even in p</a:t>
            </a:r>
            <a:r>
              <a:rPr lang="cs-CZ" dirty="0"/>
              <a:t>a</a:t>
            </a:r>
            <a:r>
              <a:rPr lang="en-US" dirty="0"/>
              <a:t>t</a:t>
            </a:r>
            <a:r>
              <a:rPr lang="cs-CZ" dirty="0" err="1"/>
              <a:t>ients</a:t>
            </a:r>
            <a:r>
              <a:rPr lang="cs-CZ" dirty="0"/>
              <a:t> </a:t>
            </a:r>
            <a:r>
              <a:rPr lang="en-US" dirty="0"/>
              <a:t> without organ</a:t>
            </a:r>
            <a:r>
              <a:rPr lang="cs-CZ" dirty="0" err="1"/>
              <a:t>ic</a:t>
            </a:r>
            <a:r>
              <a:rPr lang="en-US" dirty="0"/>
              <a:t> heart d</a:t>
            </a:r>
            <a:r>
              <a:rPr lang="cs-CZ" dirty="0" err="1"/>
              <a:t>isease</a:t>
            </a:r>
            <a:r>
              <a:rPr lang="cs-CZ" dirty="0"/>
              <a:t> </a:t>
            </a:r>
            <a:r>
              <a:rPr lang="en-US" dirty="0"/>
              <a:t>- often HD well tolerated, monomorphic - </a:t>
            </a:r>
            <a:r>
              <a:rPr lang="en-US" dirty="0" err="1"/>
              <a:t>th</a:t>
            </a:r>
            <a:r>
              <a:rPr lang="en-US" dirty="0"/>
              <a:t>: ablation </a:t>
            </a:r>
            <a:endParaRPr lang="cs-CZ" dirty="0"/>
          </a:p>
          <a:p>
            <a:r>
              <a:rPr lang="cs-CZ" dirty="0"/>
              <a:t>c</a:t>
            </a:r>
            <a:r>
              <a:rPr lang="en-US" dirty="0" err="1"/>
              <a:t>linic</a:t>
            </a:r>
            <a:r>
              <a:rPr lang="cs-CZ" dirty="0"/>
              <a:t>al </a:t>
            </a:r>
            <a:r>
              <a:rPr lang="cs-CZ" dirty="0" err="1"/>
              <a:t>symptoms</a:t>
            </a:r>
            <a:r>
              <a:rPr lang="cs-CZ" dirty="0"/>
              <a:t> </a:t>
            </a:r>
            <a:r>
              <a:rPr lang="en-US" dirty="0"/>
              <a:t> depends on the frequency, duration and frequency of occurrence </a:t>
            </a:r>
            <a:endParaRPr lang="cs-CZ" dirty="0"/>
          </a:p>
          <a:p>
            <a:r>
              <a:rPr lang="en-US" dirty="0">
                <a:solidFill>
                  <a:srgbClr val="FF0000"/>
                </a:solidFill>
              </a:rPr>
              <a:t>!!! 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n patients with organic heart d</a:t>
            </a:r>
            <a:r>
              <a:rPr lang="cs-CZ" dirty="0" err="1">
                <a:solidFill>
                  <a:srgbClr val="FF0000"/>
                </a:solidFill>
              </a:rPr>
              <a:t>isease</a:t>
            </a:r>
            <a:r>
              <a:rPr lang="en-US" dirty="0">
                <a:solidFill>
                  <a:srgbClr val="FF0000"/>
                </a:solidFill>
              </a:rPr>
              <a:t>, any broad-complex tachycardia should be considered ventricular until we clearly rule out this possibility !!!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7552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Mike\Desktop\prednaska arytmie\sc\KT2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8568952" cy="5984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83989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Mike\Desktop\prednaska arytmie\sc\KTV3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55" y="548680"/>
            <a:ext cx="8856984" cy="5735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2805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Mike\Desktop\prednaska arytmie\sc\KT3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8621096" cy="3163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2708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Users\Mike\Desktop\prednaska arytmie\sc\KTV4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36" y="647098"/>
            <a:ext cx="8862730" cy="2760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3" name="Picture 3" descr="C:\Users\Mike\Desktop\prednaska arytmie\sc\KTV2.bm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27" y="3789040"/>
            <a:ext cx="8822561" cy="268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4450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3595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err="1"/>
              <a:t>Brugada</a:t>
            </a:r>
            <a:r>
              <a:rPr lang="cs-CZ" dirty="0"/>
              <a:t> </a:t>
            </a:r>
            <a:r>
              <a:rPr lang="cs-CZ" dirty="0" err="1"/>
              <a:t>algorithm</a:t>
            </a:r>
            <a:endParaRPr lang="cs-CZ" dirty="0"/>
          </a:p>
        </p:txBody>
      </p:sp>
      <p:pic>
        <p:nvPicPr>
          <p:cNvPr id="2" name="Obrázek 1">
            <a:extLst>
              <a:ext uri="{FF2B5EF4-FFF2-40B4-BE49-F238E27FC236}">
                <a16:creationId xmlns:a16="http://schemas.microsoft.com/office/drawing/2014/main" id="{3E93DE67-3A91-40DD-AAAB-55A2AA9D6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" y="1125810"/>
            <a:ext cx="8724900" cy="554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4897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err="1"/>
              <a:t>Ventricular</a:t>
            </a:r>
            <a:r>
              <a:rPr lang="cs-CZ" dirty="0"/>
              <a:t> </a:t>
            </a:r>
            <a:r>
              <a:rPr lang="cs-CZ" dirty="0" err="1"/>
              <a:t>fibrilation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3096344"/>
          </a:xfrm>
        </p:spPr>
        <p:txBody>
          <a:bodyPr>
            <a:normAutofit/>
          </a:bodyPr>
          <a:lstStyle/>
          <a:p>
            <a:r>
              <a:rPr lang="en-US" dirty="0"/>
              <a:t>extreme case of ventricular tachycardia </a:t>
            </a:r>
            <a:endParaRPr lang="cs-CZ" dirty="0"/>
          </a:p>
          <a:p>
            <a:r>
              <a:rPr lang="en-US" dirty="0"/>
              <a:t>frequency above 300/min, variable amplitude and morphology </a:t>
            </a:r>
            <a:endParaRPr lang="cs-CZ" dirty="0"/>
          </a:p>
          <a:p>
            <a:r>
              <a:rPr lang="en-US" dirty="0"/>
              <a:t>loss of consciousness within 10 s </a:t>
            </a:r>
            <a:endParaRPr lang="cs-CZ" dirty="0"/>
          </a:p>
          <a:p>
            <a:r>
              <a:rPr lang="en-US" dirty="0"/>
              <a:t>Indication</a:t>
            </a:r>
            <a:r>
              <a:rPr lang="cs-CZ" dirty="0"/>
              <a:t> to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shock</a:t>
            </a:r>
            <a:r>
              <a:rPr lang="cs-CZ" dirty="0"/>
              <a:t> </a:t>
            </a:r>
            <a:r>
              <a:rPr lang="cs-CZ" dirty="0" err="1"/>
              <a:t>delivery</a:t>
            </a:r>
            <a:endParaRPr lang="cs-CZ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E1BE1629-6353-4B01-B926-AC1829DEC7D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2619" y="5301208"/>
            <a:ext cx="5759450" cy="12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43783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3" descr="C:\Users\Mike\Desktop\prednaska arytmie\sc\FK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640960" cy="611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311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183" y="188640"/>
            <a:ext cx="8229600" cy="1143000"/>
          </a:xfrm>
        </p:spPr>
        <p:txBody>
          <a:bodyPr/>
          <a:lstStyle/>
          <a:p>
            <a:r>
              <a:rPr lang="cs-CZ" dirty="0" err="1"/>
              <a:t>Defibrilators</a:t>
            </a:r>
            <a:r>
              <a:rPr lang="cs-CZ" dirty="0"/>
              <a:t>…</a:t>
            </a:r>
          </a:p>
        </p:txBody>
      </p:sp>
      <p:pic>
        <p:nvPicPr>
          <p:cNvPr id="2050" name="Picture 2" descr="C:\Users\Mike\Desktop\prednaska arytmie\defibrilato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978" y="2810931"/>
            <a:ext cx="3360490" cy="24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ike\Desktop\prednaska arytmie\ksk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7448"/>
            <a:ext cx="308610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ike\Desktop\prednaska arytmie\570_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088" y="3626490"/>
            <a:ext cx="3017912" cy="294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ike\Desktop\prednaska arytmie\s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55" y="4149080"/>
            <a:ext cx="2581275" cy="241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ike\Desktop\prednaska arytmie\zol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67448"/>
            <a:ext cx="2873896" cy="205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3550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405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err="1"/>
              <a:t>Biphasic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monophasic</a:t>
            </a:r>
            <a:r>
              <a:rPr lang="cs-CZ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6868" y="1196752"/>
            <a:ext cx="8229600" cy="4525963"/>
          </a:xfrm>
        </p:spPr>
        <p:txBody>
          <a:bodyPr>
            <a:normAutofit/>
          </a:bodyPr>
          <a:lstStyle/>
          <a:p>
            <a:r>
              <a:rPr lang="en-US" sz="2800" dirty="0"/>
              <a:t>correct placement of electrodes on the chest - determines the path of current passing through the chest and thus the success of </a:t>
            </a:r>
            <a:r>
              <a:rPr lang="en-US" sz="2800" dirty="0">
                <a:solidFill>
                  <a:srgbClr val="FF0000"/>
                </a:solidFill>
              </a:rPr>
              <a:t>"hitting" the heart 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en-US" sz="2800" dirty="0"/>
              <a:t>a biphasic discharge with a reversal of the current flow has a </a:t>
            </a:r>
            <a:r>
              <a:rPr lang="en-US" sz="2800" dirty="0">
                <a:solidFill>
                  <a:srgbClr val="FF0000"/>
                </a:solidFill>
              </a:rPr>
              <a:t>"spatial" effect </a:t>
            </a:r>
            <a:r>
              <a:rPr lang="en-US" sz="2800" dirty="0"/>
              <a:t>and offers a greater chance of success </a:t>
            </a:r>
            <a:endParaRPr lang="cs-CZ" sz="2800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Mike\Desktop\prednaska arytmie\def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77072"/>
            <a:ext cx="504792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33643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ike\Desktop\prednaska arytmie\defI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717032"/>
            <a:ext cx="5616624" cy="284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404664"/>
            <a:ext cx="849694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</a:rPr>
              <a:t>chest impedance </a:t>
            </a:r>
            <a:r>
              <a:rPr lang="en-US" sz="2400" dirty="0"/>
              <a:t>(resistance, expressed in ohms), which places the chest wall through the current</a:t>
            </a:r>
            <a:endParaRPr lang="cs-CZ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biphasic technology measures the impedance and subsequently optimizes the discharge </a:t>
            </a:r>
            <a:endParaRPr lang="cs-CZ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biphasic technology is more likely to succeed with the first discharge with the same energy as conventional mono </a:t>
            </a:r>
            <a:endParaRPr lang="cs-CZ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biphasic discharge - the waveform is two-phase, with "trimmed" peaks, and is exponential, with voltage and time compensation </a:t>
            </a:r>
            <a:endParaRPr lang="cs-CZ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062982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Defibrilation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probability of survival after</a:t>
            </a:r>
            <a:r>
              <a:rPr lang="cs-CZ" dirty="0"/>
              <a:t> </a:t>
            </a:r>
            <a:r>
              <a:rPr lang="cs-CZ" dirty="0" err="1"/>
              <a:t>cardiac</a:t>
            </a:r>
            <a:r>
              <a:rPr lang="cs-CZ" dirty="0"/>
              <a:t> </a:t>
            </a:r>
            <a:r>
              <a:rPr lang="cs-CZ" dirty="0" err="1"/>
              <a:t>arrest</a:t>
            </a:r>
            <a:r>
              <a:rPr lang="cs-CZ" dirty="0"/>
              <a:t> </a:t>
            </a:r>
            <a:r>
              <a:rPr lang="en-US" dirty="0"/>
              <a:t>for ventricular fibrillation and the time from the onset of </a:t>
            </a:r>
            <a:r>
              <a:rPr lang="cs-CZ" dirty="0"/>
              <a:t>CA </a:t>
            </a:r>
            <a:r>
              <a:rPr lang="en-US" dirty="0"/>
              <a:t>to defibrillation </a:t>
            </a:r>
            <a:endParaRPr lang="cs-CZ" dirty="0"/>
          </a:p>
          <a:p>
            <a:r>
              <a:rPr lang="en-US" dirty="0"/>
              <a:t>the chances of success drop by 7-10% every minute </a:t>
            </a:r>
            <a:endParaRPr lang="cs-CZ" dirty="0"/>
          </a:p>
          <a:p>
            <a:r>
              <a:rPr lang="en-US" dirty="0"/>
              <a:t>optimal time limit for defibrillation: </a:t>
            </a:r>
            <a:endParaRPr lang="cs-CZ" dirty="0"/>
          </a:p>
          <a:p>
            <a:pPr lvl="1"/>
            <a:r>
              <a:rPr lang="en-US" dirty="0"/>
              <a:t>3 min in the hospital </a:t>
            </a:r>
            <a:r>
              <a:rPr lang="cs-CZ" dirty="0"/>
              <a:t>care</a:t>
            </a:r>
          </a:p>
          <a:p>
            <a:pPr lvl="1"/>
            <a:r>
              <a:rPr lang="en-US" dirty="0"/>
              <a:t>5 min in the pre-hospital </a:t>
            </a:r>
            <a:r>
              <a:rPr lang="cs-CZ" dirty="0"/>
              <a:t>care</a:t>
            </a:r>
            <a:r>
              <a:rPr lang="en-US" dirty="0"/>
              <a:t>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463" y="1484729"/>
            <a:ext cx="4666537" cy="4760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289016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19" y="1336458"/>
            <a:ext cx="8751921" cy="1415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FK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00" y="3218057"/>
            <a:ext cx="8820472" cy="1460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FK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76" y="5013176"/>
            <a:ext cx="8748464" cy="1428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lů 5"/>
          <p:cNvSpPr/>
          <p:nvPr/>
        </p:nvSpPr>
        <p:spPr>
          <a:xfrm rot="2660913">
            <a:off x="8364796" y="952202"/>
            <a:ext cx="216024" cy="36004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2660913">
            <a:off x="8435341" y="2776426"/>
            <a:ext cx="216024" cy="36004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7775365" y="1556792"/>
            <a:ext cx="403121" cy="0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976926" y="3501008"/>
            <a:ext cx="403121" cy="0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8042846" y="2956447"/>
            <a:ext cx="22688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2352009" y="1772816"/>
            <a:ext cx="619145" cy="0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661582" y="3645024"/>
            <a:ext cx="720080" cy="0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789647" y="5373216"/>
            <a:ext cx="626532" cy="0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243520" y="30298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Sync</a:t>
            </a:r>
            <a:r>
              <a:rPr lang="cs-CZ" sz="3200" dirty="0"/>
              <a:t> </a:t>
            </a:r>
            <a:r>
              <a:rPr lang="cs-CZ" sz="3200" dirty="0" err="1"/>
              <a:t>or</a:t>
            </a:r>
            <a:r>
              <a:rPr lang="cs-CZ" sz="3200" dirty="0"/>
              <a:t> not </a:t>
            </a:r>
            <a:r>
              <a:rPr lang="cs-CZ" sz="3200" dirty="0" err="1"/>
              <a:t>sync</a:t>
            </a:r>
            <a:r>
              <a:rPr lang="cs-CZ" sz="3200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52042865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ike\Desktop\prednaska arytmie\ALG_m50_t20_0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88640"/>
            <a:ext cx="8991600" cy="6407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991366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7992888" cy="6517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23101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8720"/>
            <a:ext cx="8914818" cy="5328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155871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5589240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60FF11"/>
                </a:solidFill>
              </a:rPr>
              <a:t>T</a:t>
            </a:r>
            <a:r>
              <a:rPr lang="en-US" sz="3200" dirty="0">
                <a:solidFill>
                  <a:srgbClr val="60FF11"/>
                </a:solidFill>
              </a:rPr>
              <a:t>hank you for your attention</a:t>
            </a:r>
            <a:endParaRPr lang="cs-CZ" sz="3200" b="1" dirty="0">
              <a:solidFill>
                <a:srgbClr val="60FF11"/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9235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786</TotalTime>
  <Words>1070</Words>
  <Application>Microsoft Office PowerPoint</Application>
  <PresentationFormat>Předvádění na obrazovce (4:3)</PresentationFormat>
  <Paragraphs>144</Paragraphs>
  <Slides>53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53</vt:i4>
      </vt:variant>
    </vt:vector>
  </HeadingPairs>
  <TitlesOfParts>
    <vt:vector size="58" baseType="lpstr">
      <vt:lpstr>Arial</vt:lpstr>
      <vt:lpstr>Calibri</vt:lpstr>
      <vt:lpstr>Palatino Linotype</vt:lpstr>
      <vt:lpstr>Wingdings</vt:lpstr>
      <vt:lpstr>Motiv systému Office</vt:lpstr>
      <vt:lpstr>Practical notes on the diagnosis and treatment of heart rhythm disorders </vt:lpstr>
      <vt:lpstr>Arrythmias</vt:lpstr>
      <vt:lpstr>Bradyarrythmias</vt:lpstr>
      <vt:lpstr>Bradyarrythmias</vt:lpstr>
      <vt:lpstr>Clinical aspects of SA and AV node dysfunction </vt:lpstr>
      <vt:lpstr>Causes of bradyarrhythmias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Algorithms of prehospital and hospital procedures in a case of acute bradyarrhythmias </vt:lpstr>
      <vt:lpstr>Algorithms of prehospital and hospital procedures in a case of acute bradyarrhythmias </vt:lpstr>
      <vt:lpstr>Bundle branch blocks</vt:lpstr>
      <vt:lpstr>RBBB</vt:lpstr>
      <vt:lpstr>Prezentace aplikace PowerPoint</vt:lpstr>
      <vt:lpstr>LBBB</vt:lpstr>
      <vt:lpstr>Prezentace aplikace PowerPoint</vt:lpstr>
      <vt:lpstr>Tachyarrytmias</vt:lpstr>
      <vt:lpstr>Supraventricular arrythmias</vt:lpstr>
      <vt:lpstr>Atrial fibrilation</vt:lpstr>
      <vt:lpstr>Prezentace aplikace PowerPoint</vt:lpstr>
      <vt:lpstr>Atrial flutter</vt:lpstr>
      <vt:lpstr>Prezentace aplikace PowerPoint</vt:lpstr>
      <vt:lpstr>Prezentace aplikace PowerPoint</vt:lpstr>
      <vt:lpstr>AVNRT</vt:lpstr>
      <vt:lpstr>AVNRT and AVRT</vt:lpstr>
      <vt:lpstr>Prezentace aplikace PowerPoint</vt:lpstr>
      <vt:lpstr>Prezentace aplikace PowerPoint</vt:lpstr>
      <vt:lpstr>Prezentace aplikace PowerPoint</vt:lpstr>
      <vt:lpstr>Dif.dg. of narrow complex tachycardia</vt:lpstr>
      <vt:lpstr>Prezentace aplikace PowerPoint</vt:lpstr>
      <vt:lpstr>Prezentace aplikace PowerPoint</vt:lpstr>
      <vt:lpstr>Prezentace aplikace PowerPoint</vt:lpstr>
      <vt:lpstr>Ventricular tachyarrythmias</vt:lpstr>
      <vt:lpstr>Ventricular tachyarrythmias</vt:lpstr>
      <vt:lpstr>Prezentace aplikace PowerPoint</vt:lpstr>
      <vt:lpstr>Prezentace aplikace PowerPoint</vt:lpstr>
      <vt:lpstr>Prezentace aplikace PowerPoint</vt:lpstr>
      <vt:lpstr>Prezentace aplikace PowerPoint</vt:lpstr>
      <vt:lpstr>Brugada algorithm</vt:lpstr>
      <vt:lpstr>Ventricular fibrilation</vt:lpstr>
      <vt:lpstr>Prezentace aplikace PowerPoint</vt:lpstr>
      <vt:lpstr>Defibrilators…</vt:lpstr>
      <vt:lpstr>Biphasic or monophasic?</vt:lpstr>
      <vt:lpstr>Prezentace aplikace PowerPoint</vt:lpstr>
      <vt:lpstr>Defibrilation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Praktické poznámky k diagnostice a léčbě život ohrožujících arytmií</dc:title>
  <dc:creator>Mike</dc:creator>
  <cp:lastModifiedBy>simul</cp:lastModifiedBy>
  <cp:revision>92</cp:revision>
  <dcterms:created xsi:type="dcterms:W3CDTF">2014-01-23T09:03:17Z</dcterms:created>
  <dcterms:modified xsi:type="dcterms:W3CDTF">2022-02-11T20:03:47Z</dcterms:modified>
</cp:coreProperties>
</file>