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10.08.2022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3000"/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2545236"/>
            <a:ext cx="8458200" cy="1190969"/>
          </a:xfrm>
        </p:spPr>
        <p:txBody>
          <a:bodyPr>
            <a:noAutofit/>
          </a:bodyPr>
          <a:lstStyle/>
          <a:p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Ultrasound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navigated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jugular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vein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cannulation</a:t>
            </a:r>
            <a:endParaRPr lang="cs-CZ" sz="4400" dirty="0">
              <a:solidFill>
                <a:srgbClr val="002060"/>
              </a:solidFill>
              <a:latin typeface="Georgia Pro Black" panose="02040A02050405020203" pitchFamily="18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7260108-0141-4819-967E-95AF79DDF3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75" y="5437918"/>
            <a:ext cx="5759450" cy="12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anylace_CZK_III">
            <a:hlinkClick r:id="" action="ppaction://media"/>
            <a:extLst>
              <a:ext uri="{FF2B5EF4-FFF2-40B4-BE49-F238E27FC236}">
                <a16:creationId xmlns:a16="http://schemas.microsoft.com/office/drawing/2014/main" id="{43E69C92-1C68-4B8A-8E12-FA4CCB0459E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16" y="1140643"/>
            <a:ext cx="9116768" cy="5128182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BAF308B-2E49-49AD-B13D-70A3F31D0550}"/>
              </a:ext>
            </a:extLst>
          </p:cNvPr>
          <p:cNvSpPr txBox="1"/>
          <p:nvPr/>
        </p:nvSpPr>
        <p:spPr>
          <a:xfrm>
            <a:off x="2899969" y="245097"/>
            <a:ext cx="3327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Guidewire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detection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9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anylace_CZK_IV">
            <a:hlinkClick r:id="" action="ppaction://media"/>
            <a:extLst>
              <a:ext uri="{FF2B5EF4-FFF2-40B4-BE49-F238E27FC236}">
                <a16:creationId xmlns:a16="http://schemas.microsoft.com/office/drawing/2014/main" id="{1F565188-0040-4DAC-9297-31B7FCC48E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4696" y="1077685"/>
            <a:ext cx="9144900" cy="514400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A60455E3-DBBA-4329-BA42-705ABEDE89C8}"/>
              </a:ext>
            </a:extLst>
          </p:cNvPr>
          <p:cNvSpPr txBox="1"/>
          <p:nvPr/>
        </p:nvSpPr>
        <p:spPr>
          <a:xfrm>
            <a:off x="2899969" y="245097"/>
            <a:ext cx="3327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Guidewire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detection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52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4BD60D5-D873-4D4B-B32A-1E5395B14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573" y="1359704"/>
            <a:ext cx="4036338" cy="467196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6DD0E26-EFC0-44CA-8F07-57EB399E2F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65" y="1359704"/>
            <a:ext cx="3831675" cy="4671968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1AF85174-1232-4ADE-9B2B-D41F3C82E68B}"/>
              </a:ext>
            </a:extLst>
          </p:cNvPr>
          <p:cNvSpPr txBox="1"/>
          <p:nvPr/>
        </p:nvSpPr>
        <p:spPr>
          <a:xfrm>
            <a:off x="2139885" y="197963"/>
            <a:ext cx="5062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vodícího drátu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84C7565-AEB2-4948-BA07-503CA56DF9B6}"/>
              </a:ext>
            </a:extLst>
          </p:cNvPr>
          <p:cNvSpPr txBox="1"/>
          <p:nvPr/>
        </p:nvSpPr>
        <p:spPr>
          <a:xfrm>
            <a:off x="2262476" y="332959"/>
            <a:ext cx="5062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Dilation of the catheter pathway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76844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9D2243C-3124-4CC5-BA7A-8BFDC4EBE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04" y="1616392"/>
            <a:ext cx="4052994" cy="456227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55B0E1B-04D9-4B86-9A9D-0037FF492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818" y="1616392"/>
            <a:ext cx="3885145" cy="4546077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DB98E71-967E-4A3A-B950-FD5FB8A8CC3D}"/>
              </a:ext>
            </a:extLst>
          </p:cNvPr>
          <p:cNvSpPr txBox="1"/>
          <p:nvPr/>
        </p:nvSpPr>
        <p:spPr>
          <a:xfrm>
            <a:off x="1809946" y="273378"/>
            <a:ext cx="6381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Insertion and fixation of the catheter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753757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DBC13263-6D6B-434B-8BD5-CAACF65BE792}"/>
              </a:ext>
            </a:extLst>
          </p:cNvPr>
          <p:cNvSpPr txBox="1"/>
          <p:nvPr/>
        </p:nvSpPr>
        <p:spPr>
          <a:xfrm>
            <a:off x="2686640" y="226243"/>
            <a:ext cx="3563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Catheter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site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detection</a:t>
            </a:r>
            <a:endParaRPr lang="cs-CZ" sz="2800" dirty="0">
              <a:solidFill>
                <a:schemeClr val="bg1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219013C-D89B-4512-8F2E-9E311E046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42" y="1055092"/>
            <a:ext cx="7334054" cy="557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04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3C63E84D-8783-4ABD-A1B4-A308120E239C}"/>
              </a:ext>
            </a:extLst>
          </p:cNvPr>
          <p:cNvSpPr txBox="1"/>
          <p:nvPr/>
        </p:nvSpPr>
        <p:spPr>
          <a:xfrm>
            <a:off x="2686640" y="226243"/>
            <a:ext cx="3563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Catheter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site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detection</a:t>
            </a:r>
            <a:endParaRPr lang="cs-CZ" sz="2800" dirty="0">
              <a:solidFill>
                <a:schemeClr val="bg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B2FD457-EC60-4CE2-A333-5964B9CEC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96" y="892611"/>
            <a:ext cx="6966408" cy="581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8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729B35-C764-46DA-865E-BF342CCDA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5219" y="268177"/>
            <a:ext cx="4999152" cy="643542"/>
          </a:xfrm>
        </p:spPr>
        <p:txBody>
          <a:bodyPr>
            <a:normAutofit/>
          </a:bodyPr>
          <a:lstStyle/>
          <a:p>
            <a:pPr algn="ctr"/>
            <a:r>
              <a:rPr lang="cs-CZ" sz="2800" dirty="0">
                <a:latin typeface="+mn-lt"/>
              </a:rPr>
              <a:t>In Plane   vs.   </a:t>
            </a:r>
            <a:r>
              <a:rPr lang="cs-CZ" sz="2800" dirty="0" err="1">
                <a:latin typeface="+mn-lt"/>
              </a:rPr>
              <a:t>Out</a:t>
            </a:r>
            <a:r>
              <a:rPr lang="cs-CZ" sz="2800" dirty="0">
                <a:latin typeface="+mn-lt"/>
              </a:rPr>
              <a:t> </a:t>
            </a:r>
            <a:r>
              <a:rPr lang="cs-CZ" sz="2800" dirty="0" err="1">
                <a:latin typeface="+mn-lt"/>
              </a:rPr>
              <a:t>of</a:t>
            </a:r>
            <a:r>
              <a:rPr lang="cs-CZ" sz="2800" dirty="0">
                <a:latin typeface="+mn-lt"/>
              </a:rPr>
              <a:t> Plane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3A27A5E-2ACF-4D01-9406-6D78DF513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29" y="1328961"/>
            <a:ext cx="2516956" cy="518245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345F040-612F-42D6-A08B-89684247D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11" y="1189039"/>
            <a:ext cx="1632260" cy="531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11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449DC400-6373-46B1-BFFC-086286AF8109}"/>
              </a:ext>
            </a:extLst>
          </p:cNvPr>
          <p:cNvSpPr txBox="1"/>
          <p:nvPr/>
        </p:nvSpPr>
        <p:spPr>
          <a:xfrm>
            <a:off x="3054285" y="273377"/>
            <a:ext cx="4864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Out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Of</a:t>
            </a:r>
            <a:r>
              <a:rPr lang="cs-CZ" sz="2800" dirty="0">
                <a:solidFill>
                  <a:schemeClr val="bg1"/>
                </a:solidFill>
              </a:rPr>
              <a:t> Plane </a:t>
            </a:r>
            <a:r>
              <a:rPr lang="cs-CZ" sz="2800" dirty="0" err="1">
                <a:solidFill>
                  <a:schemeClr val="bg1"/>
                </a:solidFill>
              </a:rPr>
              <a:t>view</a:t>
            </a:r>
            <a:endParaRPr lang="cs-CZ" sz="2800" dirty="0">
              <a:solidFill>
                <a:schemeClr val="bg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179433D-5ACD-4A88-935A-6269B1EA7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51" y="1093510"/>
            <a:ext cx="7034898" cy="556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8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anylace_CZK_II">
            <a:hlinkClick r:id="" action="ppaction://media"/>
            <a:extLst>
              <a:ext uri="{FF2B5EF4-FFF2-40B4-BE49-F238E27FC236}">
                <a16:creationId xmlns:a16="http://schemas.microsoft.com/office/drawing/2014/main" id="{11A4AB5C-BD5E-42DD-99D2-C10AA879CB1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98" y="904973"/>
            <a:ext cx="9049734" cy="5090475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C555326-5D57-48F9-BB42-6D329B634163}"/>
              </a:ext>
            </a:extLst>
          </p:cNvPr>
          <p:cNvSpPr txBox="1"/>
          <p:nvPr/>
        </p:nvSpPr>
        <p:spPr>
          <a:xfrm>
            <a:off x="2899969" y="245097"/>
            <a:ext cx="3698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Jugular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vein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detection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7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CA592BD-564B-403F-BD44-DC543A862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8" y="1398948"/>
            <a:ext cx="3816424" cy="465983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DC9B6BD-6042-4EBB-84AC-607061C32C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59" y="1382373"/>
            <a:ext cx="4001283" cy="4692985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0913BF9-E7AD-48CC-9818-561BEED8C954}"/>
              </a:ext>
            </a:extLst>
          </p:cNvPr>
          <p:cNvSpPr txBox="1"/>
          <p:nvPr/>
        </p:nvSpPr>
        <p:spPr>
          <a:xfrm>
            <a:off x="2988298" y="405352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US </a:t>
            </a:r>
            <a:r>
              <a:rPr lang="cs-CZ" sz="2800" dirty="0" err="1"/>
              <a:t>probe</a:t>
            </a:r>
            <a:r>
              <a:rPr lang="cs-CZ" sz="2800" dirty="0"/>
              <a:t> </a:t>
            </a:r>
            <a:r>
              <a:rPr lang="cs-CZ" sz="2800" dirty="0" err="1"/>
              <a:t>preparation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0334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AAFB037-626C-46FC-A404-BD90E7C5C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60" y="1417259"/>
            <a:ext cx="3918555" cy="47723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D52F930-059D-4F94-88CA-D7650B50C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072" y="1417258"/>
            <a:ext cx="3502261" cy="4772349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6843536D-924C-49D6-8EBF-B0C44634E30C}"/>
              </a:ext>
            </a:extLst>
          </p:cNvPr>
          <p:cNvSpPr txBox="1"/>
          <p:nvPr/>
        </p:nvSpPr>
        <p:spPr>
          <a:xfrm>
            <a:off x="2988298" y="405352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US </a:t>
            </a:r>
            <a:r>
              <a:rPr lang="cs-CZ" sz="2800" dirty="0" err="1"/>
              <a:t>probe</a:t>
            </a:r>
            <a:r>
              <a:rPr lang="cs-CZ" sz="2800" dirty="0"/>
              <a:t> </a:t>
            </a:r>
            <a:r>
              <a:rPr lang="cs-CZ" sz="2800" dirty="0" err="1"/>
              <a:t>preparation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496680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79A13BA-B998-44C4-A61B-7F8203A35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28" y="1616580"/>
            <a:ext cx="3724272" cy="441657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3D64CA62-F592-4940-BC2F-68A461CD6F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491" y="1616581"/>
            <a:ext cx="4462065" cy="4416571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9C764547-A15A-4191-9C7A-46A08210BDEC}"/>
              </a:ext>
            </a:extLst>
          </p:cNvPr>
          <p:cNvSpPr txBox="1"/>
          <p:nvPr/>
        </p:nvSpPr>
        <p:spPr>
          <a:xfrm>
            <a:off x="1173637" y="490194"/>
            <a:ext cx="6796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Vein</a:t>
            </a:r>
            <a:r>
              <a:rPr lang="cs-CZ" sz="2800" dirty="0"/>
              <a:t> </a:t>
            </a:r>
            <a:r>
              <a:rPr lang="cs-CZ" sz="2800" dirty="0" err="1"/>
              <a:t>puncture</a:t>
            </a:r>
            <a:r>
              <a:rPr lang="cs-CZ" sz="2800" dirty="0"/>
              <a:t> </a:t>
            </a:r>
            <a:r>
              <a:rPr lang="cs-CZ" sz="2800" dirty="0" err="1"/>
              <a:t>using</a:t>
            </a:r>
            <a:r>
              <a:rPr lang="cs-CZ" sz="2800" dirty="0"/>
              <a:t> „</a:t>
            </a:r>
            <a:r>
              <a:rPr lang="cs-CZ" sz="2800" dirty="0" err="1"/>
              <a:t>out</a:t>
            </a:r>
            <a:r>
              <a:rPr lang="cs-CZ" sz="2800" dirty="0"/>
              <a:t>-</a:t>
            </a:r>
            <a:r>
              <a:rPr lang="cs-CZ" sz="2800" dirty="0" err="1"/>
              <a:t>of</a:t>
            </a:r>
            <a:r>
              <a:rPr lang="cs-CZ" sz="2800" dirty="0"/>
              <a:t>-plane“ </a:t>
            </a:r>
            <a:r>
              <a:rPr lang="cs-CZ" sz="2800" dirty="0" err="1"/>
              <a:t>technique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748968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anylace_CZK_I">
            <a:hlinkClick r:id="" action="ppaction://media"/>
            <a:extLst>
              <a:ext uri="{FF2B5EF4-FFF2-40B4-BE49-F238E27FC236}">
                <a16:creationId xmlns:a16="http://schemas.microsoft.com/office/drawing/2014/main" id="{068F84BA-DE78-4576-B17F-72A6F10F1CD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036948"/>
            <a:ext cx="9083250" cy="510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7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B8540FF-B0D4-4664-A827-22C619439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4" y="1369985"/>
            <a:ext cx="4023366" cy="463892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CB5F9B4-2E9D-4DD4-B803-BBB1704CB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164" y="1369985"/>
            <a:ext cx="3934382" cy="4638929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35FE9977-B5BB-4C76-9851-399BFEC718E6}"/>
              </a:ext>
            </a:extLst>
          </p:cNvPr>
          <p:cNvSpPr txBox="1"/>
          <p:nvPr/>
        </p:nvSpPr>
        <p:spPr>
          <a:xfrm>
            <a:off x="2988297" y="325866"/>
            <a:ext cx="3518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Guidewire</a:t>
            </a:r>
            <a:r>
              <a:rPr lang="cs-CZ" sz="2800" dirty="0"/>
              <a:t> </a:t>
            </a:r>
            <a:r>
              <a:rPr lang="cs-CZ" sz="2800" dirty="0" err="1"/>
              <a:t>insertion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1154690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942</TotalTime>
  <Words>59</Words>
  <Application>Microsoft Office PowerPoint</Application>
  <PresentationFormat>Předvádění na obrazovce (4:3)</PresentationFormat>
  <Paragraphs>15</Paragraphs>
  <Slides>15</Slides>
  <Notes>0</Notes>
  <HiddenSlides>0</HiddenSlides>
  <MMClips>4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Georgia Pro Black</vt:lpstr>
      <vt:lpstr>Motiv Office</vt:lpstr>
      <vt:lpstr>Ultrasound navigated jugular vein cannulation</vt:lpstr>
      <vt:lpstr>In Plane   vs.   Out of Plane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22</cp:revision>
  <dcterms:created xsi:type="dcterms:W3CDTF">2022-03-06T09:57:11Z</dcterms:created>
  <dcterms:modified xsi:type="dcterms:W3CDTF">2022-08-10T07:23:50Z</dcterms:modified>
</cp:coreProperties>
</file>